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61" r:id="rId3"/>
    <p:sldId id="262" r:id="rId4"/>
    <p:sldId id="267" r:id="rId5"/>
    <p:sldId id="268" r:id="rId6"/>
    <p:sldId id="284" r:id="rId7"/>
    <p:sldId id="285" r:id="rId8"/>
    <p:sldId id="271" r:id="rId9"/>
    <p:sldId id="274" r:id="rId10"/>
    <p:sldId id="283" r:id="rId11"/>
    <p:sldId id="286" r:id="rId12"/>
    <p:sldId id="287" r:id="rId13"/>
    <p:sldId id="288" r:id="rId14"/>
    <p:sldId id="298" r:id="rId15"/>
    <p:sldId id="297" r:id="rId16"/>
    <p:sldId id="295" r:id="rId17"/>
    <p:sldId id="320" r:id="rId18"/>
    <p:sldId id="293" r:id="rId19"/>
    <p:sldId id="321" r:id="rId20"/>
    <p:sldId id="292" r:id="rId21"/>
    <p:sldId id="322" r:id="rId22"/>
    <p:sldId id="299" r:id="rId23"/>
    <p:sldId id="300" r:id="rId24"/>
    <p:sldId id="301" r:id="rId25"/>
    <p:sldId id="302" r:id="rId26"/>
    <p:sldId id="305" r:id="rId27"/>
    <p:sldId id="307" r:id="rId28"/>
    <p:sldId id="310" r:id="rId29"/>
    <p:sldId id="309" r:id="rId30"/>
    <p:sldId id="311" r:id="rId31"/>
    <p:sldId id="308" r:id="rId32"/>
    <p:sldId id="312" r:id="rId33"/>
    <p:sldId id="314" r:id="rId34"/>
    <p:sldId id="323" r:id="rId35"/>
    <p:sldId id="313" r:id="rId36"/>
    <p:sldId id="315" r:id="rId37"/>
    <p:sldId id="316" r:id="rId38"/>
    <p:sldId id="317" r:id="rId39"/>
    <p:sldId id="324" r:id="rId4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ernacional" id="{2B79AC44-7F33-487E-B21D-E4F651EF47BB}">
          <p14:sldIdLst>
            <p14:sldId id="256"/>
            <p14:sldId id="261"/>
            <p14:sldId id="262"/>
            <p14:sldId id="267"/>
            <p14:sldId id="268"/>
            <p14:sldId id="284"/>
            <p14:sldId id="285"/>
            <p14:sldId id="271"/>
            <p14:sldId id="274"/>
            <p14:sldId id="283"/>
            <p14:sldId id="286"/>
            <p14:sldId id="287"/>
            <p14:sldId id="288"/>
            <p14:sldId id="298"/>
            <p14:sldId id="297"/>
            <p14:sldId id="295"/>
            <p14:sldId id="320"/>
            <p14:sldId id="293"/>
            <p14:sldId id="321"/>
            <p14:sldId id="292"/>
            <p14:sldId id="322"/>
            <p14:sldId id="299"/>
            <p14:sldId id="300"/>
            <p14:sldId id="301"/>
            <p14:sldId id="302"/>
            <p14:sldId id="305"/>
            <p14:sldId id="307"/>
            <p14:sldId id="310"/>
            <p14:sldId id="309"/>
            <p14:sldId id="311"/>
            <p14:sldId id="308"/>
            <p14:sldId id="312"/>
            <p14:sldId id="314"/>
            <p14:sldId id="323"/>
            <p14:sldId id="313"/>
            <p14:sldId id="315"/>
            <p14:sldId id="316"/>
            <p14:sldId id="317"/>
            <p14:sldId id="324"/>
          </p14:sldIdLst>
        </p14:section>
        <p14:section name="Seção Padrão" id="{630F8145-71BC-4C2C-A2DC-8548D280970F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378E"/>
    <a:srgbClr val="BFBFBF"/>
    <a:srgbClr val="6D7083"/>
    <a:srgbClr val="999999"/>
    <a:srgbClr val="6695C2"/>
    <a:srgbClr val="A2A1A1"/>
    <a:srgbClr val="767676"/>
    <a:srgbClr val="6A6B6B"/>
    <a:srgbClr val="202E7A"/>
    <a:srgbClr val="75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92" autoAdjust="0"/>
    <p:restoredTop sz="94660"/>
  </p:normalViewPr>
  <p:slideViewPr>
    <p:cSldViewPr snapToGrid="0">
      <p:cViewPr>
        <p:scale>
          <a:sx n="50" d="100"/>
          <a:sy n="50" d="100"/>
        </p:scale>
        <p:origin x="2220" y="-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2CC87-9D93-4B0E-986C-708B499DDD3F}" type="datetimeFigureOut">
              <a:rPr lang="pt-BR" smtClean="0"/>
              <a:t>24/05/2023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41675-AE40-421D-A022-41BA90FABF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2245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8B00A4-9360-4993-9E96-1FB2F8C3C2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6109EB-06E5-4A83-9317-72DB83330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C8D116-AE94-4E56-B4B1-C66DD00BC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833FF-61AE-4192-943E-DBD44AFFC80B}" type="datetimeFigureOut">
              <a:rPr lang="pt-BR" smtClean="0"/>
              <a:t>24/05/2023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1B64DF-04E8-4EB7-B0BF-3BC40286E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E5F8A0-F6CF-4C24-919B-5F5BE465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55FC-5F78-4D9F-8F6F-F2B984DCD09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8751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28AFC3-D07F-4FA0-973D-649DEF14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1A2E32-9875-41B5-A359-05F85298A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521C7D-12E4-4957-AB73-C817A0540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833FF-61AE-4192-943E-DBD44AFFC80B}" type="datetimeFigureOut">
              <a:rPr lang="pt-BR" smtClean="0"/>
              <a:t>24/05/2023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27342B-74C2-4679-A96C-3CE2B9135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91CC72A-FB37-4B75-BB2E-E8DD6923E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55FC-5F78-4D9F-8F6F-F2B984DCD09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9068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09527-8285-45D0-B0F0-4F8F70319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245C5D7-FADA-42A4-BCE6-C7AD4AF8F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DAF9B5-A9B4-4A55-A690-F6F8E5860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833FF-61AE-4192-943E-DBD44AFFC80B}" type="datetimeFigureOut">
              <a:rPr lang="pt-BR" smtClean="0"/>
              <a:t>24/05/2023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99B78F-404F-4BC7-9B65-653F4C262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63332D-20F6-49AC-9BBB-17A168A50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55FC-5F78-4D9F-8F6F-F2B984DCD09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588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49F112-FC6C-4D91-B646-CFF1BD40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0BB9C21-A8A5-406A-ACC0-4226098735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B5C88E9-C910-4A21-93DD-4E368C19A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867161A-79AD-44EF-8EC9-1BBD5ED7F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833FF-61AE-4192-943E-DBD44AFFC80B}" type="datetimeFigureOut">
              <a:rPr lang="pt-BR" smtClean="0"/>
              <a:t>24/05/2023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67DD09-6EF1-4500-B7D6-B508E2210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65BC67-8509-468B-A93D-AE49456D4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55FC-5F78-4D9F-8F6F-F2B984DCD09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7414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CE4CAF-2604-498C-8131-7C28C919B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7B63382-F06C-402B-A530-9C463FCD0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52FC00E-7B3C-4992-9DC6-E42A77FD2A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CAD5DB0-0FD6-4116-A799-C8A1E9D265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3D5676A-5D3E-4164-B263-9989D5A066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965F1FF-5F37-453B-B012-4377E9861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833FF-61AE-4192-943E-DBD44AFFC80B}" type="datetimeFigureOut">
              <a:rPr lang="pt-BR" smtClean="0"/>
              <a:t>24/05/2023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B1288E6-E57A-4C09-AE4C-270630CE4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221031D-1249-4372-9DA4-E26514E4F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55FC-5F78-4D9F-8F6F-F2B984DCD09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02220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FEA089-09AA-46AC-82C8-9AE67914D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D6D80A4-E2BA-4B4B-A3A2-5A53DCABA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833FF-61AE-4192-943E-DBD44AFFC80B}" type="datetimeFigureOut">
              <a:rPr lang="pt-BR" smtClean="0"/>
              <a:t>24/05/2023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652D27C-4456-47AF-B360-6C20912BE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89D7CF9-D6F3-420C-B54D-6B0206F02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55FC-5F78-4D9F-8F6F-F2B984DCD09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33013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153788E-CEDD-45F5-BCC1-6BDAD6179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833FF-61AE-4192-943E-DBD44AFFC80B}" type="datetimeFigureOut">
              <a:rPr lang="pt-BR" smtClean="0"/>
              <a:t>24/05/2023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15B1667-70AB-481D-87F0-0FA57D93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0ABB131-7A9B-416E-A6D7-5FF9DD405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55FC-5F78-4D9F-8F6F-F2B984DCD09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9457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41A7ED-4367-491D-84EE-D14BB5C73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9701DE-C1F4-4794-A9ED-FD309D23C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F5F3FF4-E7C3-405D-909A-6723F6D3D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864BA3-ED1E-4C1F-9D83-96F0135B3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833FF-61AE-4192-943E-DBD44AFFC80B}" type="datetimeFigureOut">
              <a:rPr lang="pt-BR" smtClean="0"/>
              <a:t>24/05/2023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864C685-AE44-4B61-9154-6D3E492C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7752D1B-0FDB-4393-BAA0-F16B0FE1F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55FC-5F78-4D9F-8F6F-F2B984DCD09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4652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CEF2E7-C7AE-46C1-B17C-C01DD7DE0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B892010-1694-4C63-B865-DAA7572731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E17EA84-589F-426F-A67D-40B25F48F6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5FBC3F5-288A-4B0D-BC6F-D1A273484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833FF-61AE-4192-943E-DBD44AFFC80B}" type="datetimeFigureOut">
              <a:rPr lang="pt-BR" smtClean="0"/>
              <a:t>24/05/2023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BADC4D-2B64-4494-B780-4178B34ED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56041F-7A2B-4D30-9011-C5C4D0030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55FC-5F78-4D9F-8F6F-F2B984DCD09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1448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FA2107-6553-498B-B17D-76181820E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25E8417-79EB-4B54-A0BB-3C213F2AC5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D82E07-C2E2-42C7-B6DC-0FB5A2A3D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833FF-61AE-4192-943E-DBD44AFFC80B}" type="datetimeFigureOut">
              <a:rPr lang="pt-BR" smtClean="0"/>
              <a:t>24/05/2023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A61C19-F117-484E-A555-F2633E034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EC7C84-6001-4C55-9158-B0F3E50A0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55FC-5F78-4D9F-8F6F-F2B984DCD09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607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D2F654-E8B8-4B1C-8456-0CEDD4957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122791-F4A5-4D66-A6C0-01D224FC69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926A03-500C-40B0-BA82-24709F564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833FF-61AE-4192-943E-DBD44AFFC80B}" type="datetimeFigureOut">
              <a:rPr lang="pt-BR" smtClean="0"/>
              <a:t>24/05/2023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810D4C-529C-4C8E-ACBF-B6C4BA7EC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0D7B6C-A9AF-4931-8A41-CC618A95E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55FC-5F78-4D9F-8F6F-F2B984DCD09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8183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8C75756-7B64-4DCB-9633-ED8DD64A0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AB75FD-4517-4055-BC63-DFF0ECBDC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85FD69-6029-4F69-920D-D9DA49DC3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833FF-61AE-4192-943E-DBD44AFFC80B}" type="datetimeFigureOut">
              <a:rPr lang="pt-BR" smtClean="0"/>
              <a:t>24/05/2023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9D21F8-7CCC-4EC1-8973-F35A7F85F7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C913F2-ED6B-423D-B9AB-73A6C09FBE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D55FC-5F78-4D9F-8F6F-F2B984DCD09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25291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4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5" Type="http://schemas.openxmlformats.org/officeDocument/2006/relationships/image" Target="../media/image17.png"/><Relationship Id="rId10" Type="http://schemas.openxmlformats.org/officeDocument/2006/relationships/image" Target="../media/image13.png"/><Relationship Id="rId19" Type="http://schemas.openxmlformats.org/officeDocument/2006/relationships/image" Target="../media/image5.svg"/><Relationship Id="rId4" Type="http://schemas.openxmlformats.org/officeDocument/2006/relationships/image" Target="../media/image8.png"/><Relationship Id="rId9" Type="http://schemas.openxmlformats.org/officeDocument/2006/relationships/image" Target="../media/image12.png"/><Relationship Id="rId1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" Type="http://schemas.openxmlformats.org/officeDocument/2006/relationships/image" Target="../media/image18.jpe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0.png"/><Relationship Id="rId5" Type="http://schemas.openxmlformats.org/officeDocument/2006/relationships/image" Target="../media/image19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4" Type="http://schemas.openxmlformats.org/officeDocument/2006/relationships/image" Target="../media/image17.png"/><Relationship Id="rId9" Type="http://schemas.openxmlformats.org/officeDocument/2006/relationships/image" Target="../media/image9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21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" Type="http://schemas.openxmlformats.org/officeDocument/2006/relationships/image" Target="../media/image18.jpe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0.png"/><Relationship Id="rId5" Type="http://schemas.openxmlformats.org/officeDocument/2006/relationships/image" Target="../media/image19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19" Type="http://schemas.openxmlformats.org/officeDocument/2006/relationships/image" Target="../media/image22.svg"/><Relationship Id="rId4" Type="http://schemas.openxmlformats.org/officeDocument/2006/relationships/image" Target="../media/image17.png"/><Relationship Id="rId9" Type="http://schemas.openxmlformats.org/officeDocument/2006/relationships/image" Target="../media/image9.pn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3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4.png"/><Relationship Id="rId2" Type="http://schemas.openxmlformats.org/officeDocument/2006/relationships/image" Target="../media/image18.jpeg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0.png"/><Relationship Id="rId5" Type="http://schemas.openxmlformats.org/officeDocument/2006/relationships/image" Target="../media/image19.png"/><Relationship Id="rId15" Type="http://schemas.openxmlformats.org/officeDocument/2006/relationships/image" Target="../media/image21.png"/><Relationship Id="rId10" Type="http://schemas.microsoft.com/office/2007/relationships/hdphoto" Target="../media/hdphoto1.wdp"/><Relationship Id="rId19" Type="http://schemas.openxmlformats.org/officeDocument/2006/relationships/image" Target="../media/image15.png"/><Relationship Id="rId4" Type="http://schemas.openxmlformats.org/officeDocument/2006/relationships/image" Target="../media/image17.png"/><Relationship Id="rId9" Type="http://schemas.openxmlformats.org/officeDocument/2006/relationships/image" Target="../media/image9.pn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4.svg"/><Relationship Id="rId18" Type="http://schemas.openxmlformats.org/officeDocument/2006/relationships/image" Target="../media/image20.png"/><Relationship Id="rId3" Type="http://schemas.openxmlformats.org/officeDocument/2006/relationships/image" Target="../media/image13.png"/><Relationship Id="rId21" Type="http://schemas.openxmlformats.org/officeDocument/2006/relationships/image" Target="../media/image21.png"/><Relationship Id="rId7" Type="http://schemas.openxmlformats.org/officeDocument/2006/relationships/image" Target="../media/image9.png"/><Relationship Id="rId12" Type="http://schemas.openxmlformats.org/officeDocument/2006/relationships/image" Target="../media/image23.png"/><Relationship Id="rId17" Type="http://schemas.microsoft.com/office/2007/relationships/hdphoto" Target="../media/hdphoto2.wdp"/><Relationship Id="rId2" Type="http://schemas.openxmlformats.org/officeDocument/2006/relationships/image" Target="../media/image7.png"/><Relationship Id="rId16" Type="http://schemas.openxmlformats.org/officeDocument/2006/relationships/image" Target="../media/image27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15.png"/><Relationship Id="rId15" Type="http://schemas.openxmlformats.org/officeDocument/2006/relationships/image" Target="../media/image26.png"/><Relationship Id="rId10" Type="http://schemas.openxmlformats.org/officeDocument/2006/relationships/image" Target="../media/image11.png"/><Relationship Id="rId19" Type="http://schemas.openxmlformats.org/officeDocument/2006/relationships/image" Target="../media/image28.png"/><Relationship Id="rId4" Type="http://schemas.openxmlformats.org/officeDocument/2006/relationships/image" Target="../media/image14.png"/><Relationship Id="rId9" Type="http://schemas.openxmlformats.org/officeDocument/2006/relationships/image" Target="../media/image10.png"/><Relationship Id="rId14" Type="http://schemas.openxmlformats.org/officeDocument/2006/relationships/image" Target="../media/image25.png"/><Relationship Id="rId22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7.png"/><Relationship Id="rId4" Type="http://schemas.openxmlformats.org/officeDocument/2006/relationships/image" Target="../media/image28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3.png"/><Relationship Id="rId18" Type="http://schemas.openxmlformats.org/officeDocument/2006/relationships/image" Target="../media/image10.png"/><Relationship Id="rId3" Type="http://schemas.openxmlformats.org/officeDocument/2006/relationships/image" Target="../media/image25.png"/><Relationship Id="rId21" Type="http://schemas.openxmlformats.org/officeDocument/2006/relationships/image" Target="../media/image15.png"/><Relationship Id="rId7" Type="http://schemas.openxmlformats.org/officeDocument/2006/relationships/image" Target="../media/image27.png"/><Relationship Id="rId12" Type="http://schemas.openxmlformats.org/officeDocument/2006/relationships/image" Target="../media/image2.png"/><Relationship Id="rId17" Type="http://schemas.microsoft.com/office/2007/relationships/hdphoto" Target="../media/hdphoto1.wdp"/><Relationship Id="rId2" Type="http://schemas.openxmlformats.org/officeDocument/2006/relationships/image" Target="../media/image29.png"/><Relationship Id="rId16" Type="http://schemas.openxmlformats.org/officeDocument/2006/relationships/image" Target="../media/image9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17.png"/><Relationship Id="rId5" Type="http://schemas.openxmlformats.org/officeDocument/2006/relationships/image" Target="../media/image7.png"/><Relationship Id="rId15" Type="http://schemas.openxmlformats.org/officeDocument/2006/relationships/image" Target="../media/image8.png"/><Relationship Id="rId10" Type="http://schemas.openxmlformats.org/officeDocument/2006/relationships/image" Target="../media/image1.jpeg"/><Relationship Id="rId19" Type="http://schemas.openxmlformats.org/officeDocument/2006/relationships/image" Target="../media/image11.png"/><Relationship Id="rId4" Type="http://schemas.openxmlformats.org/officeDocument/2006/relationships/image" Target="../media/image28.png"/><Relationship Id="rId9" Type="http://schemas.openxmlformats.org/officeDocument/2006/relationships/image" Target="../media/image20.png"/><Relationship Id="rId14" Type="http://schemas.openxmlformats.org/officeDocument/2006/relationships/image" Target="../media/image14.png"/><Relationship Id="rId2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" Type="http://schemas.openxmlformats.org/officeDocument/2006/relationships/image" Target="../media/image18.jpe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0.png"/><Relationship Id="rId5" Type="http://schemas.openxmlformats.org/officeDocument/2006/relationships/image" Target="../media/image19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4" Type="http://schemas.openxmlformats.org/officeDocument/2006/relationships/image" Target="../media/image17.png"/><Relationship Id="rId9" Type="http://schemas.openxmlformats.org/officeDocument/2006/relationships/image" Target="../media/image9.png"/><Relationship Id="rId1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8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0.png"/><Relationship Id="rId5" Type="http://schemas.openxmlformats.org/officeDocument/2006/relationships/image" Target="../media/image19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4" Type="http://schemas.openxmlformats.org/officeDocument/2006/relationships/image" Target="../media/image17.png"/><Relationship Id="rId9" Type="http://schemas.openxmlformats.org/officeDocument/2006/relationships/image" Target="../media/image9.png"/><Relationship Id="rId1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8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10.png"/><Relationship Id="rId5" Type="http://schemas.openxmlformats.org/officeDocument/2006/relationships/image" Target="../media/image19.png"/><Relationship Id="rId15" Type="http://schemas.openxmlformats.org/officeDocument/2006/relationships/image" Target="../media/image14.png"/><Relationship Id="rId10" Type="http://schemas.microsoft.com/office/2007/relationships/hdphoto" Target="../media/hdphoto1.wdp"/><Relationship Id="rId4" Type="http://schemas.openxmlformats.org/officeDocument/2006/relationships/image" Target="../media/image17.png"/><Relationship Id="rId9" Type="http://schemas.openxmlformats.org/officeDocument/2006/relationships/image" Target="../media/image9.png"/><Relationship Id="rId1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5.png"/><Relationship Id="rId18" Type="http://schemas.openxmlformats.org/officeDocument/2006/relationships/image" Target="../media/image28.png"/><Relationship Id="rId26" Type="http://schemas.openxmlformats.org/officeDocument/2006/relationships/image" Target="../media/image34.png"/><Relationship Id="rId3" Type="http://schemas.openxmlformats.org/officeDocument/2006/relationships/image" Target="../media/image14.png"/><Relationship Id="rId21" Type="http://schemas.openxmlformats.org/officeDocument/2006/relationships/image" Target="../media/image16.png"/><Relationship Id="rId7" Type="http://schemas.microsoft.com/office/2007/relationships/hdphoto" Target="../media/hdphoto1.wdp"/><Relationship Id="rId12" Type="http://schemas.openxmlformats.org/officeDocument/2006/relationships/image" Target="../media/image24.svg"/><Relationship Id="rId17" Type="http://schemas.openxmlformats.org/officeDocument/2006/relationships/image" Target="../media/image20.png"/><Relationship Id="rId25" Type="http://schemas.openxmlformats.org/officeDocument/2006/relationships/image" Target="../media/image33.svg"/><Relationship Id="rId2" Type="http://schemas.openxmlformats.org/officeDocument/2006/relationships/image" Target="../media/image13.png"/><Relationship Id="rId16" Type="http://schemas.microsoft.com/office/2007/relationships/hdphoto" Target="../media/hdphoto2.wdp"/><Relationship Id="rId20" Type="http://schemas.openxmlformats.org/officeDocument/2006/relationships/image" Target="../media/image7.png"/><Relationship Id="rId29" Type="http://schemas.openxmlformats.org/officeDocument/2006/relationships/image" Target="../media/image3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23.png"/><Relationship Id="rId24" Type="http://schemas.openxmlformats.org/officeDocument/2006/relationships/image" Target="../media/image32.png"/><Relationship Id="rId5" Type="http://schemas.openxmlformats.org/officeDocument/2006/relationships/image" Target="../media/image8.png"/><Relationship Id="rId15" Type="http://schemas.openxmlformats.org/officeDocument/2006/relationships/image" Target="../media/image27.png"/><Relationship Id="rId23" Type="http://schemas.openxmlformats.org/officeDocument/2006/relationships/image" Target="../media/image31.svg"/><Relationship Id="rId28" Type="http://schemas.openxmlformats.org/officeDocument/2006/relationships/image" Target="../media/image36.png"/><Relationship Id="rId10" Type="http://schemas.openxmlformats.org/officeDocument/2006/relationships/image" Target="../media/image12.png"/><Relationship Id="rId19" Type="http://schemas.openxmlformats.org/officeDocument/2006/relationships/image" Target="../media/image29.png"/><Relationship Id="rId31" Type="http://schemas.openxmlformats.org/officeDocument/2006/relationships/image" Target="../media/image39.svg"/><Relationship Id="rId4" Type="http://schemas.openxmlformats.org/officeDocument/2006/relationships/image" Target="../media/image15.png"/><Relationship Id="rId9" Type="http://schemas.openxmlformats.org/officeDocument/2006/relationships/image" Target="../media/image11.png"/><Relationship Id="rId14" Type="http://schemas.openxmlformats.org/officeDocument/2006/relationships/image" Target="../media/image26.png"/><Relationship Id="rId22" Type="http://schemas.openxmlformats.org/officeDocument/2006/relationships/image" Target="../media/image30.png"/><Relationship Id="rId27" Type="http://schemas.openxmlformats.org/officeDocument/2006/relationships/image" Target="../media/image35.svg"/><Relationship Id="rId30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svg"/><Relationship Id="rId3" Type="http://schemas.openxmlformats.org/officeDocument/2006/relationships/image" Target="../media/image7.png"/><Relationship Id="rId7" Type="http://schemas.openxmlformats.org/officeDocument/2006/relationships/image" Target="../media/image33.svg"/><Relationship Id="rId12" Type="http://schemas.openxmlformats.org/officeDocument/2006/relationships/image" Target="../media/image38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svg"/><Relationship Id="rId3" Type="http://schemas.openxmlformats.org/officeDocument/2006/relationships/image" Target="../media/image7.png"/><Relationship Id="rId7" Type="http://schemas.openxmlformats.org/officeDocument/2006/relationships/image" Target="../media/image33.svg"/><Relationship Id="rId12" Type="http://schemas.openxmlformats.org/officeDocument/2006/relationships/image" Target="../media/image38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svg"/><Relationship Id="rId3" Type="http://schemas.openxmlformats.org/officeDocument/2006/relationships/image" Target="../media/image7.png"/><Relationship Id="rId7" Type="http://schemas.openxmlformats.org/officeDocument/2006/relationships/image" Target="../media/image33.svg"/><Relationship Id="rId12" Type="http://schemas.openxmlformats.org/officeDocument/2006/relationships/image" Target="../media/image38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svg"/><Relationship Id="rId3" Type="http://schemas.openxmlformats.org/officeDocument/2006/relationships/image" Target="../media/image7.png"/><Relationship Id="rId7" Type="http://schemas.openxmlformats.org/officeDocument/2006/relationships/image" Target="../media/image33.svg"/><Relationship Id="rId12" Type="http://schemas.openxmlformats.org/officeDocument/2006/relationships/image" Target="../media/image38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7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sv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svg"/><Relationship Id="rId3" Type="http://schemas.openxmlformats.org/officeDocument/2006/relationships/image" Target="../media/image7.png"/><Relationship Id="rId7" Type="http://schemas.openxmlformats.org/officeDocument/2006/relationships/image" Target="../media/image33.svg"/><Relationship Id="rId12" Type="http://schemas.openxmlformats.org/officeDocument/2006/relationships/image" Target="../media/image38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7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sv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34.png"/><Relationship Id="rId3" Type="http://schemas.openxmlformats.org/officeDocument/2006/relationships/image" Target="../media/image7.png"/><Relationship Id="rId21" Type="http://schemas.openxmlformats.org/officeDocument/2006/relationships/image" Target="../media/image37.sv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33.svg"/><Relationship Id="rId2" Type="http://schemas.openxmlformats.org/officeDocument/2006/relationships/image" Target="../media/image2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5" Type="http://schemas.openxmlformats.org/officeDocument/2006/relationships/image" Target="../media/image31.svg"/><Relationship Id="rId23" Type="http://schemas.openxmlformats.org/officeDocument/2006/relationships/image" Target="../media/image39.svg"/><Relationship Id="rId10" Type="http://schemas.openxmlformats.org/officeDocument/2006/relationships/image" Target="../media/image13.png"/><Relationship Id="rId19" Type="http://schemas.openxmlformats.org/officeDocument/2006/relationships/image" Target="../media/image35.svg"/><Relationship Id="rId4" Type="http://schemas.openxmlformats.org/officeDocument/2006/relationships/image" Target="../media/image8.png"/><Relationship Id="rId9" Type="http://schemas.openxmlformats.org/officeDocument/2006/relationships/image" Target="../media/image12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0.png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image" Target="../media/image18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19.png"/><Relationship Id="rId15" Type="http://schemas.openxmlformats.org/officeDocument/2006/relationships/image" Target="../media/image13.png"/><Relationship Id="rId10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1.wdp"/><Relationship Id="rId1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0.png"/><Relationship Id="rId18" Type="http://schemas.openxmlformats.org/officeDocument/2006/relationships/image" Target="../media/image42.svg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17" Type="http://schemas.openxmlformats.org/officeDocument/2006/relationships/image" Target="../media/image41.png"/><Relationship Id="rId2" Type="http://schemas.openxmlformats.org/officeDocument/2006/relationships/image" Target="../media/image18.jpe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19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1.wdp"/><Relationship Id="rId1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0.png"/><Relationship Id="rId18" Type="http://schemas.openxmlformats.org/officeDocument/2006/relationships/image" Target="../media/image42.svg"/><Relationship Id="rId26" Type="http://schemas.openxmlformats.org/officeDocument/2006/relationships/image" Target="../media/image49.png"/><Relationship Id="rId3" Type="http://schemas.openxmlformats.org/officeDocument/2006/relationships/image" Target="../media/image1.jpeg"/><Relationship Id="rId21" Type="http://schemas.openxmlformats.org/officeDocument/2006/relationships/image" Target="../media/image45.sv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17" Type="http://schemas.openxmlformats.org/officeDocument/2006/relationships/image" Target="../media/image41.png"/><Relationship Id="rId25" Type="http://schemas.openxmlformats.org/officeDocument/2006/relationships/image" Target="../media/image48.jpeg"/><Relationship Id="rId2" Type="http://schemas.openxmlformats.org/officeDocument/2006/relationships/image" Target="../media/image18.jpeg"/><Relationship Id="rId16" Type="http://schemas.openxmlformats.org/officeDocument/2006/relationships/image" Target="../media/image16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24" Type="http://schemas.openxmlformats.org/officeDocument/2006/relationships/image" Target="../media/image47.jpeg"/><Relationship Id="rId5" Type="http://schemas.openxmlformats.org/officeDocument/2006/relationships/image" Target="../media/image19.png"/><Relationship Id="rId15" Type="http://schemas.openxmlformats.org/officeDocument/2006/relationships/image" Target="../media/image15.png"/><Relationship Id="rId23" Type="http://schemas.microsoft.com/office/2007/relationships/hdphoto" Target="../media/hdphoto3.wdp"/><Relationship Id="rId10" Type="http://schemas.openxmlformats.org/officeDocument/2006/relationships/image" Target="../media/image10.png"/><Relationship Id="rId19" Type="http://schemas.openxmlformats.org/officeDocument/2006/relationships/image" Target="../media/image43.png"/><Relationship Id="rId4" Type="http://schemas.openxmlformats.org/officeDocument/2006/relationships/image" Target="../media/image17.png"/><Relationship Id="rId9" Type="http://schemas.microsoft.com/office/2007/relationships/hdphoto" Target="../media/hdphoto1.wdp"/><Relationship Id="rId14" Type="http://schemas.openxmlformats.org/officeDocument/2006/relationships/image" Target="../media/image13.png"/><Relationship Id="rId22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3.png"/><Relationship Id="rId18" Type="http://schemas.openxmlformats.org/officeDocument/2006/relationships/image" Target="../media/image43.png"/><Relationship Id="rId3" Type="http://schemas.openxmlformats.org/officeDocument/2006/relationships/image" Target="../media/image1.jpeg"/><Relationship Id="rId21" Type="http://schemas.openxmlformats.org/officeDocument/2006/relationships/image" Target="../media/image47.jpeg"/><Relationship Id="rId7" Type="http://schemas.openxmlformats.org/officeDocument/2006/relationships/image" Target="../media/image9.png"/><Relationship Id="rId12" Type="http://schemas.openxmlformats.org/officeDocument/2006/relationships/image" Target="../media/image7.png"/><Relationship Id="rId17" Type="http://schemas.openxmlformats.org/officeDocument/2006/relationships/image" Target="../media/image42.svg"/><Relationship Id="rId2" Type="http://schemas.openxmlformats.org/officeDocument/2006/relationships/image" Target="../media/image18.jpeg"/><Relationship Id="rId16" Type="http://schemas.openxmlformats.org/officeDocument/2006/relationships/image" Target="../media/image41.png"/><Relationship Id="rId20" Type="http://schemas.microsoft.com/office/2007/relationships/hdphoto" Target="../media/hdphoto3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19.png"/><Relationship Id="rId15" Type="http://schemas.openxmlformats.org/officeDocument/2006/relationships/image" Target="../media/image16.png"/><Relationship Id="rId23" Type="http://schemas.openxmlformats.org/officeDocument/2006/relationships/image" Target="../media/image49.png"/><Relationship Id="rId10" Type="http://schemas.openxmlformats.org/officeDocument/2006/relationships/image" Target="../media/image11.png"/><Relationship Id="rId19" Type="http://schemas.openxmlformats.org/officeDocument/2006/relationships/image" Target="../media/image46.png"/><Relationship Id="rId4" Type="http://schemas.openxmlformats.org/officeDocument/2006/relationships/image" Target="../media/image17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46.png"/><Relationship Id="rId3" Type="http://schemas.openxmlformats.org/officeDocument/2006/relationships/image" Target="../media/image1.jpeg"/><Relationship Id="rId7" Type="http://schemas.openxmlformats.org/officeDocument/2006/relationships/image" Target="../media/image43.png"/><Relationship Id="rId12" Type="http://schemas.openxmlformats.org/officeDocument/2006/relationships/image" Target="../media/image7.png"/><Relationship Id="rId17" Type="http://schemas.openxmlformats.org/officeDocument/2006/relationships/image" Target="../media/image49.png"/><Relationship Id="rId2" Type="http://schemas.openxmlformats.org/officeDocument/2006/relationships/image" Target="../media/image18.jpeg"/><Relationship Id="rId16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53.svg"/><Relationship Id="rId5" Type="http://schemas.openxmlformats.org/officeDocument/2006/relationships/image" Target="../media/image19.png"/><Relationship Id="rId15" Type="http://schemas.openxmlformats.org/officeDocument/2006/relationships/image" Target="../media/image47.jpeg"/><Relationship Id="rId10" Type="http://schemas.openxmlformats.org/officeDocument/2006/relationships/image" Target="../media/image52.png"/><Relationship Id="rId4" Type="http://schemas.openxmlformats.org/officeDocument/2006/relationships/image" Target="../media/image17.png"/><Relationship Id="rId9" Type="http://schemas.openxmlformats.org/officeDocument/2006/relationships/image" Target="../media/image51.svg"/><Relationship Id="rId14" Type="http://schemas.microsoft.com/office/2007/relationships/hdphoto" Target="../media/hdphoto3.wd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svg"/><Relationship Id="rId18" Type="http://schemas.microsoft.com/office/2007/relationships/hdphoto" Target="../media/hdphoto3.wdp"/><Relationship Id="rId3" Type="http://schemas.openxmlformats.org/officeDocument/2006/relationships/image" Target="../media/image1.jpeg"/><Relationship Id="rId7" Type="http://schemas.openxmlformats.org/officeDocument/2006/relationships/image" Target="../media/image43.png"/><Relationship Id="rId12" Type="http://schemas.openxmlformats.org/officeDocument/2006/relationships/image" Target="../media/image56.png"/><Relationship Id="rId17" Type="http://schemas.openxmlformats.org/officeDocument/2006/relationships/image" Target="../media/image46.png"/><Relationship Id="rId2" Type="http://schemas.openxmlformats.org/officeDocument/2006/relationships/image" Target="../media/image18.jpe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55.svg"/><Relationship Id="rId5" Type="http://schemas.openxmlformats.org/officeDocument/2006/relationships/image" Target="../media/image19.png"/><Relationship Id="rId15" Type="http://schemas.openxmlformats.org/officeDocument/2006/relationships/image" Target="../media/image49.png"/><Relationship Id="rId10" Type="http://schemas.openxmlformats.org/officeDocument/2006/relationships/image" Target="../media/image54.png"/><Relationship Id="rId19" Type="http://schemas.openxmlformats.org/officeDocument/2006/relationships/image" Target="../media/image48.jpeg"/><Relationship Id="rId4" Type="http://schemas.openxmlformats.org/officeDocument/2006/relationships/image" Target="../media/image17.png"/><Relationship Id="rId9" Type="http://schemas.openxmlformats.org/officeDocument/2006/relationships/image" Target="../media/image53.svg"/><Relationship Id="rId14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3.svg"/><Relationship Id="rId18" Type="http://schemas.microsoft.com/office/2007/relationships/hdphoto" Target="../media/hdphoto3.wdp"/><Relationship Id="rId3" Type="http://schemas.openxmlformats.org/officeDocument/2006/relationships/image" Target="../media/image1.jpeg"/><Relationship Id="rId21" Type="http://schemas.openxmlformats.org/officeDocument/2006/relationships/image" Target="../media/image55.svg"/><Relationship Id="rId7" Type="http://schemas.openxmlformats.org/officeDocument/2006/relationships/image" Target="../media/image43.png"/><Relationship Id="rId12" Type="http://schemas.openxmlformats.org/officeDocument/2006/relationships/image" Target="../media/image52.png"/><Relationship Id="rId17" Type="http://schemas.openxmlformats.org/officeDocument/2006/relationships/image" Target="../media/image46.png"/><Relationship Id="rId2" Type="http://schemas.openxmlformats.org/officeDocument/2006/relationships/image" Target="../media/image18.jpeg"/><Relationship Id="rId16" Type="http://schemas.openxmlformats.org/officeDocument/2006/relationships/image" Target="../media/image49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57.svg"/><Relationship Id="rId5" Type="http://schemas.openxmlformats.org/officeDocument/2006/relationships/image" Target="../media/image19.png"/><Relationship Id="rId15" Type="http://schemas.openxmlformats.org/officeDocument/2006/relationships/image" Target="../media/image47.jpeg"/><Relationship Id="rId10" Type="http://schemas.openxmlformats.org/officeDocument/2006/relationships/image" Target="../media/image56.png"/><Relationship Id="rId19" Type="http://schemas.openxmlformats.org/officeDocument/2006/relationships/image" Target="../media/image48.jpeg"/><Relationship Id="rId4" Type="http://schemas.openxmlformats.org/officeDocument/2006/relationships/image" Target="../media/image17.png"/><Relationship Id="rId9" Type="http://schemas.openxmlformats.org/officeDocument/2006/relationships/image" Target="../media/image51.svg"/><Relationship Id="rId1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3.svg"/><Relationship Id="rId18" Type="http://schemas.microsoft.com/office/2007/relationships/hdphoto" Target="../media/hdphoto3.wdp"/><Relationship Id="rId3" Type="http://schemas.openxmlformats.org/officeDocument/2006/relationships/image" Target="../media/image1.jpeg"/><Relationship Id="rId21" Type="http://schemas.openxmlformats.org/officeDocument/2006/relationships/image" Target="../media/image49.png"/><Relationship Id="rId7" Type="http://schemas.openxmlformats.org/officeDocument/2006/relationships/image" Target="../media/image43.png"/><Relationship Id="rId12" Type="http://schemas.openxmlformats.org/officeDocument/2006/relationships/image" Target="../media/image52.png"/><Relationship Id="rId17" Type="http://schemas.openxmlformats.org/officeDocument/2006/relationships/image" Target="../media/image46.png"/><Relationship Id="rId2" Type="http://schemas.openxmlformats.org/officeDocument/2006/relationships/image" Target="../media/image18.jpeg"/><Relationship Id="rId16" Type="http://schemas.openxmlformats.org/officeDocument/2006/relationships/image" Target="../media/image7.png"/><Relationship Id="rId20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51.svg"/><Relationship Id="rId5" Type="http://schemas.openxmlformats.org/officeDocument/2006/relationships/image" Target="../media/image19.png"/><Relationship Id="rId15" Type="http://schemas.openxmlformats.org/officeDocument/2006/relationships/image" Target="../media/image57.svg"/><Relationship Id="rId10" Type="http://schemas.openxmlformats.org/officeDocument/2006/relationships/image" Target="../media/image50.png"/><Relationship Id="rId19" Type="http://schemas.openxmlformats.org/officeDocument/2006/relationships/image" Target="../media/image47.jpeg"/><Relationship Id="rId4" Type="http://schemas.openxmlformats.org/officeDocument/2006/relationships/image" Target="../media/image17.png"/><Relationship Id="rId9" Type="http://schemas.openxmlformats.org/officeDocument/2006/relationships/image" Target="../media/image55.svg"/><Relationship Id="rId1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svg"/><Relationship Id="rId18" Type="http://schemas.microsoft.com/office/2007/relationships/hdphoto" Target="../media/hdphoto3.wdp"/><Relationship Id="rId3" Type="http://schemas.openxmlformats.org/officeDocument/2006/relationships/image" Target="../media/image1.jpeg"/><Relationship Id="rId21" Type="http://schemas.openxmlformats.org/officeDocument/2006/relationships/image" Target="../media/image49.png"/><Relationship Id="rId7" Type="http://schemas.openxmlformats.org/officeDocument/2006/relationships/image" Target="../media/image43.png"/><Relationship Id="rId12" Type="http://schemas.openxmlformats.org/officeDocument/2006/relationships/image" Target="../media/image54.png"/><Relationship Id="rId17" Type="http://schemas.openxmlformats.org/officeDocument/2006/relationships/image" Target="../media/image46.png"/><Relationship Id="rId2" Type="http://schemas.openxmlformats.org/officeDocument/2006/relationships/image" Target="../media/image18.jpeg"/><Relationship Id="rId16" Type="http://schemas.openxmlformats.org/officeDocument/2006/relationships/image" Target="../media/image7.png"/><Relationship Id="rId20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45.svg"/><Relationship Id="rId5" Type="http://schemas.openxmlformats.org/officeDocument/2006/relationships/image" Target="../media/image19.png"/><Relationship Id="rId15" Type="http://schemas.openxmlformats.org/officeDocument/2006/relationships/image" Target="../media/image57.svg"/><Relationship Id="rId10" Type="http://schemas.openxmlformats.org/officeDocument/2006/relationships/image" Target="../media/image44.png"/><Relationship Id="rId19" Type="http://schemas.openxmlformats.org/officeDocument/2006/relationships/image" Target="../media/image47.jpeg"/><Relationship Id="rId4" Type="http://schemas.openxmlformats.org/officeDocument/2006/relationships/image" Target="../media/image17.png"/><Relationship Id="rId9" Type="http://schemas.openxmlformats.org/officeDocument/2006/relationships/image" Target="../media/image51.svg"/><Relationship Id="rId1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3.png"/><Relationship Id="rId18" Type="http://schemas.openxmlformats.org/officeDocument/2006/relationships/image" Target="../media/image43.png"/><Relationship Id="rId26" Type="http://schemas.openxmlformats.org/officeDocument/2006/relationships/image" Target="../media/image51.svg"/><Relationship Id="rId3" Type="http://schemas.openxmlformats.org/officeDocument/2006/relationships/image" Target="../media/image1.jpeg"/><Relationship Id="rId21" Type="http://schemas.openxmlformats.org/officeDocument/2006/relationships/image" Target="../media/image44.png"/><Relationship Id="rId7" Type="http://schemas.openxmlformats.org/officeDocument/2006/relationships/image" Target="../media/image9.png"/><Relationship Id="rId12" Type="http://schemas.openxmlformats.org/officeDocument/2006/relationships/image" Target="../media/image7.png"/><Relationship Id="rId17" Type="http://schemas.openxmlformats.org/officeDocument/2006/relationships/image" Target="../media/image42.svg"/><Relationship Id="rId25" Type="http://schemas.openxmlformats.org/officeDocument/2006/relationships/image" Target="../media/image50.png"/><Relationship Id="rId2" Type="http://schemas.openxmlformats.org/officeDocument/2006/relationships/image" Target="../media/image18.jpeg"/><Relationship Id="rId16" Type="http://schemas.openxmlformats.org/officeDocument/2006/relationships/image" Target="../media/image41.png"/><Relationship Id="rId20" Type="http://schemas.openxmlformats.org/officeDocument/2006/relationships/image" Target="../media/image55.svg"/><Relationship Id="rId29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24" Type="http://schemas.openxmlformats.org/officeDocument/2006/relationships/image" Target="../media/image57.svg"/><Relationship Id="rId5" Type="http://schemas.openxmlformats.org/officeDocument/2006/relationships/image" Target="../media/image19.png"/><Relationship Id="rId15" Type="http://schemas.openxmlformats.org/officeDocument/2006/relationships/image" Target="../media/image16.png"/><Relationship Id="rId23" Type="http://schemas.openxmlformats.org/officeDocument/2006/relationships/image" Target="../media/image56.png"/><Relationship Id="rId28" Type="http://schemas.microsoft.com/office/2007/relationships/hdphoto" Target="../media/hdphoto3.wdp"/><Relationship Id="rId10" Type="http://schemas.openxmlformats.org/officeDocument/2006/relationships/image" Target="../media/image11.png"/><Relationship Id="rId19" Type="http://schemas.openxmlformats.org/officeDocument/2006/relationships/image" Target="../media/image54.png"/><Relationship Id="rId31" Type="http://schemas.openxmlformats.org/officeDocument/2006/relationships/image" Target="../media/image49.png"/><Relationship Id="rId4" Type="http://schemas.openxmlformats.org/officeDocument/2006/relationships/image" Target="../media/image17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45.svg"/><Relationship Id="rId27" Type="http://schemas.openxmlformats.org/officeDocument/2006/relationships/image" Target="../media/image46.png"/><Relationship Id="rId30" Type="http://schemas.openxmlformats.org/officeDocument/2006/relationships/image" Target="../media/image48.jpe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5.png"/><Relationship Id="rId18" Type="http://schemas.openxmlformats.org/officeDocument/2006/relationships/image" Target="../media/image45.svg"/><Relationship Id="rId3" Type="http://schemas.openxmlformats.org/officeDocument/2006/relationships/image" Target="../media/image1.jpeg"/><Relationship Id="rId21" Type="http://schemas.microsoft.com/office/2007/relationships/hdphoto" Target="../media/hdphoto3.wdp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17" Type="http://schemas.openxmlformats.org/officeDocument/2006/relationships/image" Target="../media/image44.png"/><Relationship Id="rId2" Type="http://schemas.openxmlformats.org/officeDocument/2006/relationships/image" Target="../media/image18.jpeg"/><Relationship Id="rId16" Type="http://schemas.openxmlformats.org/officeDocument/2006/relationships/image" Target="../media/image42.sv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24" Type="http://schemas.openxmlformats.org/officeDocument/2006/relationships/image" Target="../media/image49.png"/><Relationship Id="rId5" Type="http://schemas.openxmlformats.org/officeDocument/2006/relationships/image" Target="../media/image19.png"/><Relationship Id="rId15" Type="http://schemas.openxmlformats.org/officeDocument/2006/relationships/image" Target="../media/image41.png"/><Relationship Id="rId23" Type="http://schemas.openxmlformats.org/officeDocument/2006/relationships/image" Target="../media/image48.jpeg"/><Relationship Id="rId10" Type="http://schemas.openxmlformats.org/officeDocument/2006/relationships/image" Target="../media/image11.png"/><Relationship Id="rId19" Type="http://schemas.openxmlformats.org/officeDocument/2006/relationships/image" Target="../media/image43.png"/><Relationship Id="rId4" Type="http://schemas.openxmlformats.org/officeDocument/2006/relationships/image" Target="../media/image17.png"/><Relationship Id="rId9" Type="http://schemas.openxmlformats.org/officeDocument/2006/relationships/image" Target="../media/image10.png"/><Relationship Id="rId14" Type="http://schemas.openxmlformats.org/officeDocument/2006/relationships/image" Target="../media/image16.png"/><Relationship Id="rId22" Type="http://schemas.openxmlformats.org/officeDocument/2006/relationships/image" Target="../media/image47.jpe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5.png"/><Relationship Id="rId18" Type="http://schemas.openxmlformats.org/officeDocument/2006/relationships/image" Target="../media/image44.png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17" Type="http://schemas.openxmlformats.org/officeDocument/2006/relationships/image" Target="../media/image7.png"/><Relationship Id="rId2" Type="http://schemas.openxmlformats.org/officeDocument/2006/relationships/image" Target="../media/image18.jpeg"/><Relationship Id="rId16" Type="http://schemas.openxmlformats.org/officeDocument/2006/relationships/image" Target="../media/image42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19.png"/><Relationship Id="rId15" Type="http://schemas.openxmlformats.org/officeDocument/2006/relationships/image" Target="../media/image41.png"/><Relationship Id="rId10" Type="http://schemas.openxmlformats.org/officeDocument/2006/relationships/image" Target="../media/image11.png"/><Relationship Id="rId19" Type="http://schemas.openxmlformats.org/officeDocument/2006/relationships/image" Target="../media/image45.svg"/><Relationship Id="rId4" Type="http://schemas.openxmlformats.org/officeDocument/2006/relationships/image" Target="../media/image17.png"/><Relationship Id="rId9" Type="http://schemas.openxmlformats.org/officeDocument/2006/relationships/image" Target="../media/image10.png"/><Relationship Id="rId1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0.png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image" Target="../media/image18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19.png"/><Relationship Id="rId15" Type="http://schemas.openxmlformats.org/officeDocument/2006/relationships/image" Target="../media/image13.png"/><Relationship Id="rId10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1.wdp"/><Relationship Id="rId1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0.png"/><Relationship Id="rId18" Type="http://schemas.openxmlformats.org/officeDocument/2006/relationships/image" Target="../media/image59.svg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17" Type="http://schemas.openxmlformats.org/officeDocument/2006/relationships/image" Target="../media/image58.png"/><Relationship Id="rId2" Type="http://schemas.openxmlformats.org/officeDocument/2006/relationships/image" Target="../media/image18.jpe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19.png"/><Relationship Id="rId15" Type="http://schemas.openxmlformats.org/officeDocument/2006/relationships/image" Target="../media/image13.png"/><Relationship Id="rId10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1.wdp"/><Relationship Id="rId1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0.png"/><Relationship Id="rId18" Type="http://schemas.openxmlformats.org/officeDocument/2006/relationships/image" Target="../media/image59.svg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17" Type="http://schemas.openxmlformats.org/officeDocument/2006/relationships/image" Target="../media/image58.png"/><Relationship Id="rId2" Type="http://schemas.openxmlformats.org/officeDocument/2006/relationships/image" Target="../media/image18.jpe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19.png"/><Relationship Id="rId15" Type="http://schemas.openxmlformats.org/officeDocument/2006/relationships/image" Target="../media/image13.png"/><Relationship Id="rId10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microsoft.com/office/2007/relationships/hdphoto" Target="../media/hdphoto1.wdp"/><Relationship Id="rId1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6.png"/><Relationship Id="rId18" Type="http://schemas.openxmlformats.org/officeDocument/2006/relationships/image" Target="../media/image62.png"/><Relationship Id="rId26" Type="http://schemas.openxmlformats.org/officeDocument/2006/relationships/hyperlink" Target="https://wa.me/551338773004" TargetMode="External"/><Relationship Id="rId3" Type="http://schemas.openxmlformats.org/officeDocument/2006/relationships/image" Target="../media/image17.png"/><Relationship Id="rId21" Type="http://schemas.openxmlformats.org/officeDocument/2006/relationships/image" Target="../media/image7.png"/><Relationship Id="rId7" Type="http://schemas.microsoft.com/office/2007/relationships/hdphoto" Target="../media/hdphoto1.wdp"/><Relationship Id="rId12" Type="http://schemas.openxmlformats.org/officeDocument/2006/relationships/image" Target="../media/image13.png"/><Relationship Id="rId17" Type="http://schemas.openxmlformats.org/officeDocument/2006/relationships/image" Target="../media/image61.svg"/><Relationship Id="rId25" Type="http://schemas.openxmlformats.org/officeDocument/2006/relationships/image" Target="../media/image67.svg"/><Relationship Id="rId2" Type="http://schemas.openxmlformats.org/officeDocument/2006/relationships/image" Target="../media/image1.jpeg"/><Relationship Id="rId16" Type="http://schemas.openxmlformats.org/officeDocument/2006/relationships/image" Target="../media/image60.png"/><Relationship Id="rId20" Type="http://schemas.openxmlformats.org/officeDocument/2006/relationships/hyperlink" Target="https://primessz.com.br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66.png"/><Relationship Id="rId5" Type="http://schemas.openxmlformats.org/officeDocument/2006/relationships/image" Target="../media/image8.png"/><Relationship Id="rId15" Type="http://schemas.openxmlformats.org/officeDocument/2006/relationships/image" Target="../media/image59.svg"/><Relationship Id="rId23" Type="http://schemas.openxmlformats.org/officeDocument/2006/relationships/image" Target="../media/image65.svg"/><Relationship Id="rId10" Type="http://schemas.openxmlformats.org/officeDocument/2006/relationships/image" Target="../media/image12.png"/><Relationship Id="rId19" Type="http://schemas.openxmlformats.org/officeDocument/2006/relationships/image" Target="../media/image63.svg"/><Relationship Id="rId4" Type="http://schemas.openxmlformats.org/officeDocument/2006/relationships/image" Target="../media/image19.png"/><Relationship Id="rId9" Type="http://schemas.openxmlformats.org/officeDocument/2006/relationships/image" Target="../media/image11.png"/><Relationship Id="rId14" Type="http://schemas.openxmlformats.org/officeDocument/2006/relationships/image" Target="../media/image58.png"/><Relationship Id="rId22" Type="http://schemas.openxmlformats.org/officeDocument/2006/relationships/image" Target="../media/image64.png"/><Relationship Id="rId27" Type="http://schemas.openxmlformats.org/officeDocument/2006/relationships/hyperlink" Target="http://www.primessz.com.br/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7.png"/><Relationship Id="rId3" Type="http://schemas.openxmlformats.org/officeDocument/2006/relationships/hyperlink" Target="https://wa.me/551338773004" TargetMode="External"/><Relationship Id="rId7" Type="http://schemas.openxmlformats.org/officeDocument/2006/relationships/image" Target="../media/image65.svg"/><Relationship Id="rId12" Type="http://schemas.openxmlformats.org/officeDocument/2006/relationships/hyperlink" Target="https://primessz.com.br/" TargetMode="External"/><Relationship Id="rId2" Type="http://schemas.openxmlformats.org/officeDocument/2006/relationships/image" Target="../media/image68.jpeg"/><Relationship Id="rId16" Type="http://schemas.openxmlformats.org/officeDocument/2006/relationships/hyperlink" Target="http://www.primessz.com.b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7.svg"/><Relationship Id="rId5" Type="http://schemas.openxmlformats.org/officeDocument/2006/relationships/image" Target="../media/image61.svg"/><Relationship Id="rId15" Type="http://schemas.openxmlformats.org/officeDocument/2006/relationships/image" Target="../media/image70.sv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3.svg"/><Relationship Id="rId1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87173" y="378822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134212" y="385082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521" y="392585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Mac Cursor PNG Transparent Background, Free Download #1108 - FreeIconsPNG">
            <a:extLst>
              <a:ext uri="{FF2B5EF4-FFF2-40B4-BE49-F238E27FC236}">
                <a16:creationId xmlns:a16="http://schemas.microsoft.com/office/drawing/2014/main" id="{B6BE446F-1EC2-447B-87F8-FEB90DB01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56" y="5097302"/>
            <a:ext cx="276210" cy="38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AB9ED94-9FBF-4090-92D1-0C36B01FCF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424" y="1082517"/>
            <a:ext cx="2171151" cy="1530054"/>
          </a:xfrm>
          <a:prstGeom prst="rect">
            <a:avLst/>
          </a:prstGeom>
        </p:spPr>
      </p:pic>
      <p:pic>
        <p:nvPicPr>
          <p:cNvPr id="11" name="Gráfico 10" descr="Microfone de rádio">
            <a:extLst>
              <a:ext uri="{FF2B5EF4-FFF2-40B4-BE49-F238E27FC236}">
                <a16:creationId xmlns:a16="http://schemas.microsoft.com/office/drawing/2014/main" id="{DF10D247-4762-4831-9AB1-1650C126F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74141" y="3876701"/>
            <a:ext cx="294301" cy="294301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1E44C7F7-728D-4D28-A450-01A411C77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9672" y="2946838"/>
            <a:ext cx="2264228" cy="528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600" b="1" i="0" u="none" strike="noStrike" cap="none" normalizeH="0" baseline="0" dirty="0">
                <a:ln>
                  <a:noFill/>
                </a:ln>
                <a:solidFill>
                  <a:srgbClr val="6B6C6C"/>
                </a:solidFill>
                <a:effectLst/>
                <a:latin typeface="inherit"/>
              </a:rPr>
              <a:t>SEARCH</a:t>
            </a:r>
            <a:endParaRPr kumimoji="0" lang="pt-BR" altLang="pt-BR" sz="1100" b="1" i="0" u="none" strike="noStrike" cap="none" normalizeH="0" baseline="0" dirty="0">
              <a:ln>
                <a:noFill/>
              </a:ln>
              <a:solidFill>
                <a:srgbClr val="6B6C6C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09856014-7FCB-4C2E-9ADA-072481A57F2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48"/>
          <a:stretch/>
        </p:blipFill>
        <p:spPr>
          <a:xfrm>
            <a:off x="2863521" y="2452352"/>
            <a:ext cx="5565179" cy="102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21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10"/>
                            </p:stCondLst>
                            <p:childTnLst>
                              <p:par>
                                <p:cTn id="8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752 -0.16528 L -0.26042 -0.08241 C -0.24232 -0.06459 -0.2138 -0.04584 -0.18346 -0.03149 C -0.14857 -0.01482 -0.12018 -0.00625 -0.09948 -0.00579 L -1.25E-6 3.7037E-6 " pathEditMode="relative" rAng="900000" ptsTypes="AAAAA">
                                      <p:cBhvr>
                                        <p:cTn id="9" dur="2000" spd="-1000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79" y="10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87173" y="378822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134212" y="385082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521" y="392585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Mac Cursor PNG Transparent Background, Free Download #1108 - FreeIconsPNG">
            <a:extLst>
              <a:ext uri="{FF2B5EF4-FFF2-40B4-BE49-F238E27FC236}">
                <a16:creationId xmlns:a16="http://schemas.microsoft.com/office/drawing/2014/main" id="{B6BE446F-1EC2-447B-87F8-FEB90DB01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946" y="3976731"/>
            <a:ext cx="169823" cy="23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5ABE6BE6-E635-4A86-B7C2-E5DBBA646891}"/>
              </a:ext>
            </a:extLst>
          </p:cNvPr>
          <p:cNvGrpSpPr/>
          <p:nvPr/>
        </p:nvGrpSpPr>
        <p:grpSpPr>
          <a:xfrm rot="20368779">
            <a:off x="2653834" y="3759499"/>
            <a:ext cx="513718" cy="296840"/>
            <a:chOff x="2608987" y="3293420"/>
            <a:chExt cx="513718" cy="296840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B429EC3D-926F-4E82-84C7-690B20ABDF94}"/>
                </a:ext>
              </a:extLst>
            </p:cNvPr>
            <p:cNvSpPr/>
            <p:nvPr/>
          </p:nvSpPr>
          <p:spPr>
            <a:xfrm rot="16200000" flipH="1">
              <a:off x="2690507" y="3463021"/>
              <a:ext cx="45719" cy="20875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5919E13E-8587-40B6-9055-AAF746DFE7D3}"/>
                </a:ext>
              </a:extLst>
            </p:cNvPr>
            <p:cNvSpPr/>
            <p:nvPr/>
          </p:nvSpPr>
          <p:spPr>
            <a:xfrm rot="10800000" flipH="1">
              <a:off x="2840661" y="3293420"/>
              <a:ext cx="45719" cy="20875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3" name="Retângulo: Cantos Arredondados 22">
              <a:extLst>
                <a:ext uri="{FF2B5EF4-FFF2-40B4-BE49-F238E27FC236}">
                  <a16:creationId xmlns:a16="http://schemas.microsoft.com/office/drawing/2014/main" id="{AD20CDDA-4B9F-4623-9810-219A60366445}"/>
                </a:ext>
              </a:extLst>
            </p:cNvPr>
            <p:cNvSpPr/>
            <p:nvPr/>
          </p:nvSpPr>
          <p:spPr>
            <a:xfrm rot="16200000" flipH="1">
              <a:off x="2995466" y="3463021"/>
              <a:ext cx="45719" cy="208759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D8E2ADAE-225C-4C50-9B3C-1B1261BA4C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424" y="1082517"/>
            <a:ext cx="2177354" cy="1530054"/>
          </a:xfrm>
          <a:prstGeom prst="rect">
            <a:avLst/>
          </a:prstGeom>
        </p:spPr>
      </p:pic>
      <p:pic>
        <p:nvPicPr>
          <p:cNvPr id="15" name="Gráfico 14" descr="Microfone de rádio">
            <a:extLst>
              <a:ext uri="{FF2B5EF4-FFF2-40B4-BE49-F238E27FC236}">
                <a16:creationId xmlns:a16="http://schemas.microsoft.com/office/drawing/2014/main" id="{21FE1909-4B9D-414A-B244-053F5854E3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74141" y="3876701"/>
            <a:ext cx="295142" cy="294301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12DB8191-CEAB-4A92-8AFF-11420808B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9672" y="2946838"/>
            <a:ext cx="2264228" cy="528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600" b="1" i="0" u="none" strike="noStrike" cap="none" normalizeH="0" baseline="0" dirty="0">
                <a:ln>
                  <a:noFill/>
                </a:ln>
                <a:solidFill>
                  <a:srgbClr val="6B6C6C"/>
                </a:solidFill>
                <a:effectLst/>
                <a:latin typeface="inherit"/>
              </a:rPr>
              <a:t>SEARCH</a:t>
            </a:r>
            <a:endParaRPr kumimoji="0" lang="pt-BR" altLang="pt-BR" sz="1100" b="1" i="0" u="none" strike="noStrike" cap="none" normalizeH="0" baseline="0" dirty="0">
              <a:ln>
                <a:noFill/>
              </a:ln>
              <a:solidFill>
                <a:srgbClr val="6B6C6C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AC9B8839-4A75-403C-9EF6-FDDCE7FE206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48"/>
          <a:stretch/>
        </p:blipFill>
        <p:spPr>
          <a:xfrm>
            <a:off x="2863521" y="2452352"/>
            <a:ext cx="5565179" cy="102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75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 advClick="0" advTm="100">
        <p159:morph option="byObject"/>
      </p:transition>
    </mc:Choice>
    <mc:Fallback xmlns="">
      <p:transition advClick="0" advTm="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87173" y="378822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134212" y="385082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521" y="392585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Mac Cursor PNG Transparent Background, Free Download #1108 - FreeIconsPNG">
            <a:extLst>
              <a:ext uri="{FF2B5EF4-FFF2-40B4-BE49-F238E27FC236}">
                <a16:creationId xmlns:a16="http://schemas.microsoft.com/office/drawing/2014/main" id="{B6BE446F-1EC2-447B-87F8-FEB90DB01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871" y="3951089"/>
            <a:ext cx="282260" cy="39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78B0FD33-C3C9-4F4C-8DA3-BF6F18870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9672" y="2946838"/>
            <a:ext cx="2264228" cy="528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600" b="1" i="0" u="none" strike="noStrike" cap="none" normalizeH="0" baseline="0" dirty="0">
                <a:ln>
                  <a:noFill/>
                </a:ln>
                <a:solidFill>
                  <a:srgbClr val="6B6C6C"/>
                </a:solidFill>
                <a:effectLst/>
                <a:latin typeface="inherit"/>
              </a:rPr>
              <a:t>SEARCH</a:t>
            </a:r>
            <a:endParaRPr kumimoji="0" lang="pt-BR" altLang="pt-BR" sz="1100" b="1" i="0" u="none" strike="noStrike" cap="none" normalizeH="0" baseline="0" dirty="0">
              <a:ln>
                <a:noFill/>
              </a:ln>
              <a:solidFill>
                <a:srgbClr val="6B6C6C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A128715-2AFD-4180-9C27-1544FD531FA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48"/>
          <a:stretch/>
        </p:blipFill>
        <p:spPr>
          <a:xfrm>
            <a:off x="2863521" y="2452352"/>
            <a:ext cx="5565179" cy="102375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B49BE642-3B0E-4732-B302-FDE3DC3566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424" y="1082517"/>
            <a:ext cx="2171151" cy="1530054"/>
          </a:xfrm>
          <a:prstGeom prst="rect">
            <a:avLst/>
          </a:prstGeom>
        </p:spPr>
      </p:pic>
      <p:pic>
        <p:nvPicPr>
          <p:cNvPr id="6" name="Gráfico 5" descr="Microfone de rádio">
            <a:extLst>
              <a:ext uri="{FF2B5EF4-FFF2-40B4-BE49-F238E27FC236}">
                <a16:creationId xmlns:a16="http://schemas.microsoft.com/office/drawing/2014/main" id="{87808C4E-8548-4C1E-87DD-963167C40A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74141" y="3876701"/>
            <a:ext cx="294301" cy="29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719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100">
        <p159:morph option="byObject"/>
      </p:transition>
    </mc:Choice>
    <mc:Fallback xmlns="">
      <p:transition spd="med" advClick="0" advTm="1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14628500" y="-662197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17153835" y="-639427"/>
            <a:ext cx="9010650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58" name="Picture 34" descr="Mac Cursor PNG Transparent Background, Free Download #1108 - FreeIconsPNG">
            <a:extLst>
              <a:ext uri="{FF2B5EF4-FFF2-40B4-BE49-F238E27FC236}">
                <a16:creationId xmlns:a16="http://schemas.microsoft.com/office/drawing/2014/main" id="{B6BE446F-1EC2-447B-87F8-FEB90DB01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7679" y="3881147"/>
            <a:ext cx="282260" cy="39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-2356759" y="8449648"/>
            <a:ext cx="7079771" cy="12268200"/>
          </a:xfrm>
          <a:prstGeom prst="rect">
            <a:avLst/>
          </a:prstGeom>
          <a:solidFill>
            <a:srgbClr val="263387"/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B90E35E-04B7-4003-AFA1-2BDA3AAAFA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3166" y="-2898604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0800000" flipH="1">
            <a:off x="-4911962" y="2609752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4722276" y="2963053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8746" y="3695454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-2899199" y="3802513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-4178928" y="3780050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-3634763" y="3817267"/>
            <a:ext cx="322392" cy="253560"/>
          </a:xfrm>
          <a:prstGeom prst="rect">
            <a:avLst/>
          </a:prstGeom>
        </p:spPr>
      </p:pic>
      <p:pic>
        <p:nvPicPr>
          <p:cNvPr id="57" name="Picture 34" descr="Mac Cursor PNG Transparent Background, Free Download #1108 - FreeIconsPNG">
            <a:extLst>
              <a:ext uri="{FF2B5EF4-FFF2-40B4-BE49-F238E27FC236}">
                <a16:creationId xmlns:a16="http://schemas.microsoft.com/office/drawing/2014/main" id="{B6D80285-D252-4250-8B01-997E350BB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97062" y="3937607"/>
            <a:ext cx="282260" cy="39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tângulo 25">
            <a:extLst>
              <a:ext uri="{FF2B5EF4-FFF2-40B4-BE49-F238E27FC236}">
                <a16:creationId xmlns:a16="http://schemas.microsoft.com/office/drawing/2014/main" id="{609FB819-D525-4976-83C1-A4F96C8471EA}"/>
              </a:ext>
            </a:extLst>
          </p:cNvPr>
          <p:cNvSpPr/>
          <p:nvPr/>
        </p:nvSpPr>
        <p:spPr>
          <a:xfrm>
            <a:off x="13788940" y="2688317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0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0" name="Retângulo 25">
            <a:extLst>
              <a:ext uri="{FF2B5EF4-FFF2-40B4-BE49-F238E27FC236}">
                <a16:creationId xmlns:a16="http://schemas.microsoft.com/office/drawing/2014/main" id="{B9AD985F-E630-4475-8FEB-8B159B7B65BB}"/>
              </a:ext>
            </a:extLst>
          </p:cNvPr>
          <p:cNvSpPr/>
          <p:nvPr/>
        </p:nvSpPr>
        <p:spPr>
          <a:xfrm>
            <a:off x="7671360" y="9403667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1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1" name="Retângulo 25">
            <a:extLst>
              <a:ext uri="{FF2B5EF4-FFF2-40B4-BE49-F238E27FC236}">
                <a16:creationId xmlns:a16="http://schemas.microsoft.com/office/drawing/2014/main" id="{011A705C-0B00-4553-9179-886D0498A6CA}"/>
              </a:ext>
            </a:extLst>
          </p:cNvPr>
          <p:cNvSpPr/>
          <p:nvPr/>
        </p:nvSpPr>
        <p:spPr>
          <a:xfrm>
            <a:off x="-3307335" y="2588605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2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6" name="Retângulo 25">
            <a:extLst>
              <a:ext uri="{FF2B5EF4-FFF2-40B4-BE49-F238E27FC236}">
                <a16:creationId xmlns:a16="http://schemas.microsoft.com/office/drawing/2014/main" id="{82E1F4DC-054F-4110-99C9-6A3D270EC6A0}"/>
              </a:ext>
            </a:extLst>
          </p:cNvPr>
          <p:cNvSpPr/>
          <p:nvPr/>
        </p:nvSpPr>
        <p:spPr>
          <a:xfrm>
            <a:off x="7689159" y="-5275200"/>
            <a:ext cx="2109600" cy="22176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3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90924A73-7179-4F36-B264-EC51255B253F}"/>
              </a:ext>
            </a:extLst>
          </p:cNvPr>
          <p:cNvSpPr/>
          <p:nvPr/>
        </p:nvSpPr>
        <p:spPr>
          <a:xfrm>
            <a:off x="2687173" y="90269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54D3529F-60FD-4427-965C-4F1D01602624}"/>
              </a:ext>
            </a:extLst>
          </p:cNvPr>
          <p:cNvSpPr txBox="1"/>
          <p:nvPr/>
        </p:nvSpPr>
        <p:spPr>
          <a:xfrm>
            <a:off x="3134212" y="90895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39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BA5DCED9-42A1-4EA1-9A80-1E6305D23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521" y="91646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B0D60848-C735-4F94-AD36-B68DB1100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86" y="91249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4" descr="Mac Cursor PNG Transparent Background, Free Download #1108 - FreeIconsPNG">
            <a:extLst>
              <a:ext uri="{FF2B5EF4-FFF2-40B4-BE49-F238E27FC236}">
                <a16:creationId xmlns:a16="http://schemas.microsoft.com/office/drawing/2014/main" id="{4F7555FA-AF43-4683-AE66-B4BFA8E3B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0429" y="3951089"/>
            <a:ext cx="282260" cy="39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41FC29C6-FD3D-448A-A914-EEBBCF116FC9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48"/>
          <a:stretch/>
        </p:blipFill>
        <p:spPr>
          <a:xfrm>
            <a:off x="2863521" y="-2424451"/>
            <a:ext cx="5565179" cy="1023751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656F4262-EBB0-41A1-859A-3CCB83CDDB2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424" y="-3794286"/>
            <a:ext cx="2171151" cy="1530054"/>
          </a:xfrm>
          <a:prstGeom prst="rect">
            <a:avLst/>
          </a:prstGeom>
        </p:spPr>
      </p:pic>
      <p:pic>
        <p:nvPicPr>
          <p:cNvPr id="27" name="Gráfico 26" descr="Microfone de rádio">
            <a:extLst>
              <a:ext uri="{FF2B5EF4-FFF2-40B4-BE49-F238E27FC236}">
                <a16:creationId xmlns:a16="http://schemas.microsoft.com/office/drawing/2014/main" id="{D5251860-3E77-40FA-ADC6-269407FBAD4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674141" y="9116366"/>
            <a:ext cx="294301" cy="294301"/>
          </a:xfrm>
          <a:prstGeom prst="rect">
            <a:avLst/>
          </a:prstGeom>
        </p:spPr>
      </p:pic>
      <p:sp>
        <p:nvSpPr>
          <p:cNvPr id="28" name="Rectangle 2">
            <a:extLst>
              <a:ext uri="{FF2B5EF4-FFF2-40B4-BE49-F238E27FC236}">
                <a16:creationId xmlns:a16="http://schemas.microsoft.com/office/drawing/2014/main" id="{E907EDD1-89B3-4C1B-ACAB-547F04137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9672" y="-1973509"/>
            <a:ext cx="2264228" cy="528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600" b="1" i="0" u="none" strike="noStrike" cap="none" normalizeH="0" baseline="0" dirty="0">
                <a:ln>
                  <a:noFill/>
                </a:ln>
                <a:solidFill>
                  <a:srgbClr val="6B6C6C"/>
                </a:solidFill>
                <a:effectLst/>
                <a:latin typeface="inherit"/>
              </a:rPr>
              <a:t>SEARCH</a:t>
            </a:r>
            <a:endParaRPr kumimoji="0" lang="pt-BR" altLang="pt-BR" sz="1100" b="1" i="0" u="none" strike="noStrike" cap="none" normalizeH="0" baseline="0" dirty="0">
              <a:ln>
                <a:noFill/>
              </a:ln>
              <a:solidFill>
                <a:srgbClr val="6B6C6C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2638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C9A09171-EEBB-4E9B-A318-20EFF4BD0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Mac Cursor PNG Transparent Background, Free Download #1108 - FreeIconsPNG">
            <a:extLst>
              <a:ext uri="{FF2B5EF4-FFF2-40B4-BE49-F238E27FC236}">
                <a16:creationId xmlns:a16="http://schemas.microsoft.com/office/drawing/2014/main" id="{B6BE446F-1EC2-447B-87F8-FEB90DB01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7679" y="3881147"/>
            <a:ext cx="282260" cy="39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4918695" y="-2252954"/>
            <a:ext cx="7079771" cy="12268200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B90E35E-04B7-4003-AFA1-2BDA3AAAFA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466" y="140357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 rot="10800000" flipH="1">
            <a:off x="-198559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8873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57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1814204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534475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1078640" y="3834685"/>
            <a:ext cx="322392" cy="25356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25C1F7-A9E5-4A79-9D0D-C1E06058548C}"/>
              </a:ext>
            </a:extLst>
          </p:cNvPr>
          <p:cNvSpPr txBox="1"/>
          <p:nvPr/>
        </p:nvSpPr>
        <p:spPr>
          <a:xfrm>
            <a:off x="3579514" y="5766156"/>
            <a:ext cx="2196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rgbClr val="A2A1A1"/>
                </a:solidFill>
              </a:rPr>
              <a:t>O MELHOR NO RAMO DE LOGÍTICA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2D98F2F3-2932-4867-9668-D5FE3B7AF0B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13"/>
          <a:stretch/>
        </p:blipFill>
        <p:spPr>
          <a:xfrm>
            <a:off x="5700775" y="5650235"/>
            <a:ext cx="897847" cy="783702"/>
          </a:xfrm>
          <a:prstGeom prst="rect">
            <a:avLst/>
          </a:prstGeom>
          <a:noFill/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84E67B28-640E-4B8A-9424-FB784F3A35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836" y="2775039"/>
            <a:ext cx="2420551" cy="1642357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sp>
        <p:nvSpPr>
          <p:cNvPr id="33" name="Retângulo 25">
            <a:extLst>
              <a:ext uri="{FF2B5EF4-FFF2-40B4-BE49-F238E27FC236}">
                <a16:creationId xmlns:a16="http://schemas.microsoft.com/office/drawing/2014/main" id="{D8C469F2-4312-4398-AD2D-B81A0396CFEC}"/>
              </a:ext>
            </a:extLst>
          </p:cNvPr>
          <p:cNvSpPr/>
          <p:nvPr/>
        </p:nvSpPr>
        <p:spPr>
          <a:xfrm>
            <a:off x="7663751" y="4613154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5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2" name="Retângulo 25">
            <a:extLst>
              <a:ext uri="{FF2B5EF4-FFF2-40B4-BE49-F238E27FC236}">
                <a16:creationId xmlns:a16="http://schemas.microsoft.com/office/drawing/2014/main" id="{51D82D46-4849-4130-9FD6-BD37F1CB46C6}"/>
              </a:ext>
            </a:extLst>
          </p:cNvPr>
          <p:cNvSpPr/>
          <p:nvPr/>
        </p:nvSpPr>
        <p:spPr>
          <a:xfrm>
            <a:off x="9778019" y="2496923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6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0" name="Retângulo 25">
            <a:extLst>
              <a:ext uri="{FF2B5EF4-FFF2-40B4-BE49-F238E27FC236}">
                <a16:creationId xmlns:a16="http://schemas.microsoft.com/office/drawing/2014/main" id="{E2D1CF0B-3D22-44C6-AF56-A427978F4229}"/>
              </a:ext>
            </a:extLst>
          </p:cNvPr>
          <p:cNvSpPr/>
          <p:nvPr/>
        </p:nvSpPr>
        <p:spPr>
          <a:xfrm>
            <a:off x="5561595" y="2508656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7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49" name="Retângulo 25">
            <a:extLst>
              <a:ext uri="{FF2B5EF4-FFF2-40B4-BE49-F238E27FC236}">
                <a16:creationId xmlns:a16="http://schemas.microsoft.com/office/drawing/2014/main" id="{6B83344C-1E47-42F8-8BCC-C4D87E3EBC71}"/>
              </a:ext>
            </a:extLst>
          </p:cNvPr>
          <p:cNvSpPr/>
          <p:nvPr/>
        </p:nvSpPr>
        <p:spPr>
          <a:xfrm>
            <a:off x="7680450" y="372309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8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</p:spTree>
    <p:extLst>
      <p:ext uri="{BB962C8B-B14F-4D97-AF65-F5344CB8AC3E}">
        <p14:creationId xmlns:p14="http://schemas.microsoft.com/office/powerpoint/2010/main" val="3778846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D6D193E6-0DE5-400D-9DA1-109AF77F5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Mac Cursor PNG Transparent Background, Free Download #1108 - FreeIconsPNG">
            <a:extLst>
              <a:ext uri="{FF2B5EF4-FFF2-40B4-BE49-F238E27FC236}">
                <a16:creationId xmlns:a16="http://schemas.microsoft.com/office/drawing/2014/main" id="{B6BE446F-1EC2-447B-87F8-FEB90DB01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7679" y="3881147"/>
            <a:ext cx="282260" cy="39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4918695" y="-2252954"/>
            <a:ext cx="7079771" cy="12268200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B90E35E-04B7-4003-AFA1-2BDA3AAAFA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466" y="140357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 rot="10800000" flipH="1">
            <a:off x="-198559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8873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57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1814204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534475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1078640" y="3834685"/>
            <a:ext cx="322392" cy="25356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25C1F7-A9E5-4A79-9D0D-C1E06058548C}"/>
              </a:ext>
            </a:extLst>
          </p:cNvPr>
          <p:cNvSpPr txBox="1"/>
          <p:nvPr/>
        </p:nvSpPr>
        <p:spPr>
          <a:xfrm>
            <a:off x="3579514" y="5766156"/>
            <a:ext cx="2196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rgbClr val="A2A1A1"/>
                </a:solidFill>
              </a:rPr>
              <a:t>O MELHOR NO RAMO DE LOGÍTICA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2D98F2F3-2932-4867-9668-D5FE3B7AF0B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13"/>
          <a:stretch/>
        </p:blipFill>
        <p:spPr>
          <a:xfrm>
            <a:off x="5700775" y="5650235"/>
            <a:ext cx="897847" cy="783702"/>
          </a:xfrm>
          <a:prstGeom prst="rect">
            <a:avLst/>
          </a:prstGeom>
          <a:noFill/>
        </p:spPr>
      </p:pic>
      <p:sp>
        <p:nvSpPr>
          <p:cNvPr id="29" name="Retângulo 25">
            <a:extLst>
              <a:ext uri="{FF2B5EF4-FFF2-40B4-BE49-F238E27FC236}">
                <a16:creationId xmlns:a16="http://schemas.microsoft.com/office/drawing/2014/main" id="{A32419DF-CD10-498B-8367-F0BE165325EA}"/>
              </a:ext>
            </a:extLst>
          </p:cNvPr>
          <p:cNvSpPr/>
          <p:nvPr/>
        </p:nvSpPr>
        <p:spPr>
          <a:xfrm>
            <a:off x="7663751" y="4613154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5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1" name="Retângulo 25">
            <a:extLst>
              <a:ext uri="{FF2B5EF4-FFF2-40B4-BE49-F238E27FC236}">
                <a16:creationId xmlns:a16="http://schemas.microsoft.com/office/drawing/2014/main" id="{FE30191C-3DFD-487E-B68D-95B4A7EC498F}"/>
              </a:ext>
            </a:extLst>
          </p:cNvPr>
          <p:cNvSpPr/>
          <p:nvPr/>
        </p:nvSpPr>
        <p:spPr>
          <a:xfrm>
            <a:off x="9778019" y="2496923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6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7" name="Retângulo 25">
            <a:extLst>
              <a:ext uri="{FF2B5EF4-FFF2-40B4-BE49-F238E27FC236}">
                <a16:creationId xmlns:a16="http://schemas.microsoft.com/office/drawing/2014/main" id="{76E7F660-6232-46AD-9B17-A89361756142}"/>
              </a:ext>
            </a:extLst>
          </p:cNvPr>
          <p:cNvSpPr/>
          <p:nvPr/>
        </p:nvSpPr>
        <p:spPr>
          <a:xfrm>
            <a:off x="5561595" y="2508656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7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48" name="Retângulo 25">
            <a:extLst>
              <a:ext uri="{FF2B5EF4-FFF2-40B4-BE49-F238E27FC236}">
                <a16:creationId xmlns:a16="http://schemas.microsoft.com/office/drawing/2014/main" id="{95228CA0-C534-4053-9549-B5BBF817C0B4}"/>
              </a:ext>
            </a:extLst>
          </p:cNvPr>
          <p:cNvSpPr/>
          <p:nvPr/>
        </p:nvSpPr>
        <p:spPr>
          <a:xfrm>
            <a:off x="7041600" y="486000"/>
            <a:ext cx="3394800" cy="33948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6D7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2ADD9A12-84AF-46D2-AC8A-E21AD51501DA}"/>
              </a:ext>
            </a:extLst>
          </p:cNvPr>
          <p:cNvSpPr txBox="1"/>
          <p:nvPr/>
        </p:nvSpPr>
        <p:spPr>
          <a:xfrm>
            <a:off x="7120091" y="1812496"/>
            <a:ext cx="3305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NOSSA EMPRESA</a:t>
            </a:r>
          </a:p>
        </p:txBody>
      </p:sp>
      <p:pic>
        <p:nvPicPr>
          <p:cNvPr id="50" name="Gráfico 49" descr="Edifício">
            <a:extLst>
              <a:ext uri="{FF2B5EF4-FFF2-40B4-BE49-F238E27FC236}">
                <a16:creationId xmlns:a16="http://schemas.microsoft.com/office/drawing/2014/main" id="{1AE9A4CF-4AFA-4223-A207-F3329B8F35B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255467" y="23357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631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4DC10D89-8F90-464A-93EE-28D04981A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Mac Cursor PNG Transparent Background, Free Download #1108 - FreeIconsPNG">
            <a:extLst>
              <a:ext uri="{FF2B5EF4-FFF2-40B4-BE49-F238E27FC236}">
                <a16:creationId xmlns:a16="http://schemas.microsoft.com/office/drawing/2014/main" id="{B6BE446F-1EC2-447B-87F8-FEB90DB01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7679" y="3881147"/>
            <a:ext cx="282260" cy="39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4918695" y="-2252954"/>
            <a:ext cx="7079771" cy="12268200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B90E35E-04B7-4003-AFA1-2BDA3AAAFA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466" y="140357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 rot="10800000" flipH="1">
            <a:off x="-198559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8873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57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1814204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534475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1078640" y="3834685"/>
            <a:ext cx="322392" cy="25356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25C1F7-A9E5-4A79-9D0D-C1E06058548C}"/>
              </a:ext>
            </a:extLst>
          </p:cNvPr>
          <p:cNvSpPr txBox="1"/>
          <p:nvPr/>
        </p:nvSpPr>
        <p:spPr>
          <a:xfrm>
            <a:off x="3579514" y="5766156"/>
            <a:ext cx="2196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rgbClr val="A2A1A1"/>
                </a:solidFill>
              </a:rPr>
              <a:t>O MELHOR NO RAMO DE LOGÍTICA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2D98F2F3-2932-4867-9668-D5FE3B7AF0B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13"/>
          <a:stretch/>
        </p:blipFill>
        <p:spPr>
          <a:xfrm>
            <a:off x="5700775" y="5650235"/>
            <a:ext cx="897847" cy="783702"/>
          </a:xfrm>
          <a:prstGeom prst="rect">
            <a:avLst/>
          </a:prstGeom>
          <a:noFill/>
        </p:spPr>
      </p:pic>
      <p:sp>
        <p:nvSpPr>
          <p:cNvPr id="34" name="Retângulo 25">
            <a:extLst>
              <a:ext uri="{FF2B5EF4-FFF2-40B4-BE49-F238E27FC236}">
                <a16:creationId xmlns:a16="http://schemas.microsoft.com/office/drawing/2014/main" id="{19B82D4B-2060-4107-AE74-583555DAB3AB}"/>
              </a:ext>
            </a:extLst>
          </p:cNvPr>
          <p:cNvSpPr/>
          <p:nvPr/>
        </p:nvSpPr>
        <p:spPr>
          <a:xfrm>
            <a:off x="7041600" y="486000"/>
            <a:ext cx="3394800" cy="33948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6D7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E2919BB1-BF63-4A54-AF18-B419214B9D5D}"/>
              </a:ext>
            </a:extLst>
          </p:cNvPr>
          <p:cNvSpPr txBox="1"/>
          <p:nvPr/>
        </p:nvSpPr>
        <p:spPr>
          <a:xfrm>
            <a:off x="7120091" y="1812496"/>
            <a:ext cx="3305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NOSSA EMPRESA</a:t>
            </a:r>
          </a:p>
        </p:txBody>
      </p:sp>
      <p:pic>
        <p:nvPicPr>
          <p:cNvPr id="37" name="Gráfico 36" descr="Edifício">
            <a:extLst>
              <a:ext uri="{FF2B5EF4-FFF2-40B4-BE49-F238E27FC236}">
                <a16:creationId xmlns:a16="http://schemas.microsoft.com/office/drawing/2014/main" id="{BAF36111-5BF3-4AA8-95D2-6EB26EED019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255467" y="2335716"/>
            <a:ext cx="914400" cy="914400"/>
          </a:xfrm>
          <a:prstGeom prst="rect">
            <a:avLst/>
          </a:prstGeom>
        </p:spPr>
      </p:pic>
      <p:sp>
        <p:nvSpPr>
          <p:cNvPr id="39" name="Retângulo 25">
            <a:extLst>
              <a:ext uri="{FF2B5EF4-FFF2-40B4-BE49-F238E27FC236}">
                <a16:creationId xmlns:a16="http://schemas.microsoft.com/office/drawing/2014/main" id="{5E3F3786-F819-4A88-9A89-591DF5297456}"/>
              </a:ext>
            </a:extLst>
          </p:cNvPr>
          <p:cNvSpPr/>
          <p:nvPr/>
        </p:nvSpPr>
        <p:spPr>
          <a:xfrm>
            <a:off x="7663751" y="4613154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7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46" name="Retângulo 25">
            <a:extLst>
              <a:ext uri="{FF2B5EF4-FFF2-40B4-BE49-F238E27FC236}">
                <a16:creationId xmlns:a16="http://schemas.microsoft.com/office/drawing/2014/main" id="{150B60E7-FD70-430B-B6B6-4C8AEEBF42D0}"/>
              </a:ext>
            </a:extLst>
          </p:cNvPr>
          <p:cNvSpPr/>
          <p:nvPr/>
        </p:nvSpPr>
        <p:spPr>
          <a:xfrm>
            <a:off x="9778019" y="2496923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8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47" name="Retângulo 25">
            <a:extLst>
              <a:ext uri="{FF2B5EF4-FFF2-40B4-BE49-F238E27FC236}">
                <a16:creationId xmlns:a16="http://schemas.microsoft.com/office/drawing/2014/main" id="{FD3C4CC7-236B-494D-8723-AB2C906A75CA}"/>
              </a:ext>
            </a:extLst>
          </p:cNvPr>
          <p:cNvSpPr/>
          <p:nvPr/>
        </p:nvSpPr>
        <p:spPr>
          <a:xfrm>
            <a:off x="5561595" y="2508656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9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</p:spTree>
    <p:extLst>
      <p:ext uri="{BB962C8B-B14F-4D97-AF65-F5344CB8AC3E}">
        <p14:creationId xmlns:p14="http://schemas.microsoft.com/office/powerpoint/2010/main" val="30908001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14560331" y="-819996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17153542" y="-1009984"/>
            <a:ext cx="9010650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13479067" y="-15519584"/>
            <a:ext cx="7079771" cy="12268200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B90E35E-04B7-4003-AFA1-2BDA3AAAFA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03" y="344314"/>
            <a:ext cx="2711884" cy="1840028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sp>
        <p:nvSpPr>
          <p:cNvPr id="32" name="Retângulo 25">
            <a:extLst>
              <a:ext uri="{FF2B5EF4-FFF2-40B4-BE49-F238E27FC236}">
                <a16:creationId xmlns:a16="http://schemas.microsoft.com/office/drawing/2014/main" id="{51D82D46-4849-4130-9FD6-BD37F1CB46C6}"/>
              </a:ext>
            </a:extLst>
          </p:cNvPr>
          <p:cNvSpPr/>
          <p:nvPr/>
        </p:nvSpPr>
        <p:spPr>
          <a:xfrm>
            <a:off x="7614615" y="-3924492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3">
              <a:alphaModFix amt="73000"/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3" name="Retângulo 25">
            <a:extLst>
              <a:ext uri="{FF2B5EF4-FFF2-40B4-BE49-F238E27FC236}">
                <a16:creationId xmlns:a16="http://schemas.microsoft.com/office/drawing/2014/main" id="{D8C469F2-4312-4398-AD2D-B81A0396CFEC}"/>
              </a:ext>
            </a:extLst>
          </p:cNvPr>
          <p:cNvSpPr/>
          <p:nvPr/>
        </p:nvSpPr>
        <p:spPr>
          <a:xfrm>
            <a:off x="7031240" y="8856136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4">
              <a:alphaModFix amt="73000"/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4" name="Retângulo 25">
            <a:extLst>
              <a:ext uri="{FF2B5EF4-FFF2-40B4-BE49-F238E27FC236}">
                <a16:creationId xmlns:a16="http://schemas.microsoft.com/office/drawing/2014/main" id="{C25AA036-7002-4970-B1EC-2A634A312C5C}"/>
              </a:ext>
            </a:extLst>
          </p:cNvPr>
          <p:cNvSpPr/>
          <p:nvPr/>
        </p:nvSpPr>
        <p:spPr>
          <a:xfrm>
            <a:off x="14667903" y="2005523"/>
            <a:ext cx="3395242" cy="3469633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5D81B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5" name="Retângulo 25">
            <a:extLst>
              <a:ext uri="{FF2B5EF4-FFF2-40B4-BE49-F238E27FC236}">
                <a16:creationId xmlns:a16="http://schemas.microsoft.com/office/drawing/2014/main" id="{5D816849-0652-48F1-8A89-D1FADAB9E88A}"/>
              </a:ext>
            </a:extLst>
          </p:cNvPr>
          <p:cNvSpPr/>
          <p:nvPr/>
        </p:nvSpPr>
        <p:spPr>
          <a:xfrm>
            <a:off x="-5037677" y="2248474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5">
              <a:alphaModFix amt="73000"/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10800000" flipH="1">
            <a:off x="-6637268" y="2532825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6447582" y="2886126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4052" y="3618527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-4624505" y="3725586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-5904234" y="3703123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-5360069" y="3740340"/>
            <a:ext cx="322392" cy="253560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F0D3A75D-8836-4C8A-924F-FA01E36E0368}"/>
              </a:ext>
            </a:extLst>
          </p:cNvPr>
          <p:cNvSpPr txBox="1"/>
          <p:nvPr/>
        </p:nvSpPr>
        <p:spPr>
          <a:xfrm>
            <a:off x="14757517" y="3445640"/>
            <a:ext cx="3305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i="1" dirty="0">
                <a:solidFill>
                  <a:schemeClr val="accent1">
                    <a:lumMod val="50000"/>
                  </a:schemeClr>
                </a:solidFill>
              </a:rPr>
              <a:t>NOSSA EMPRESA</a:t>
            </a:r>
          </a:p>
        </p:txBody>
      </p:sp>
      <p:pic>
        <p:nvPicPr>
          <p:cNvPr id="4" name="Gráfico 3" descr="Edifício">
            <a:extLst>
              <a:ext uri="{FF2B5EF4-FFF2-40B4-BE49-F238E27FC236}">
                <a16:creationId xmlns:a16="http://schemas.microsoft.com/office/drawing/2014/main" id="{C2DC2391-240A-4BB3-94A4-727DEC985E4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5925842" y="3934659"/>
            <a:ext cx="914400" cy="914400"/>
          </a:xfrm>
          <a:prstGeom prst="rect">
            <a:avLst/>
          </a:prstGeom>
        </p:spPr>
      </p:pic>
      <p:pic>
        <p:nvPicPr>
          <p:cNvPr id="31" name="Picture 2" descr="https://www.ilos.com.br/web/wp-content/uploads/gest%C3%A3o-de-transportes_fig1.png">
            <a:extLst>
              <a:ext uri="{FF2B5EF4-FFF2-40B4-BE49-F238E27FC236}">
                <a16:creationId xmlns:a16="http://schemas.microsoft.com/office/drawing/2014/main" id="{A681C815-28FC-4840-BFC8-E29D5289E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3900" y="-5315090"/>
            <a:ext cx="12192000" cy="3332931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36" name="Retângulo 35">
            <a:extLst>
              <a:ext uri="{FF2B5EF4-FFF2-40B4-BE49-F238E27FC236}">
                <a16:creationId xmlns:a16="http://schemas.microsoft.com/office/drawing/2014/main" id="{FF346900-460E-4008-9196-83A9DF3D1C8B}"/>
              </a:ext>
            </a:extLst>
          </p:cNvPr>
          <p:cNvSpPr/>
          <p:nvPr/>
        </p:nvSpPr>
        <p:spPr>
          <a:xfrm rot="1421157">
            <a:off x="-9520613" y="234834"/>
            <a:ext cx="5774134" cy="10672897"/>
          </a:xfrm>
          <a:prstGeom prst="rect">
            <a:avLst/>
          </a:prstGeom>
          <a:solidFill>
            <a:srgbClr val="263387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7" name="Imagem 36">
            <a:extLst>
              <a:ext uri="{FF2B5EF4-FFF2-40B4-BE49-F238E27FC236}">
                <a16:creationId xmlns:a16="http://schemas.microsoft.com/office/drawing/2014/main" id="{8D82EE37-5E82-4DDA-B7E5-99E72C005023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-8580905" y="9406563"/>
            <a:ext cx="2061736" cy="2061736"/>
          </a:xfrm>
          <a:prstGeom prst="diamond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8559BBEF-F80A-4940-BF5D-B878621F0151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17756401" y="-988612"/>
            <a:ext cx="2061736" cy="2061736"/>
          </a:xfrm>
          <a:prstGeom prst="diamond">
            <a:avLst/>
          </a:prstGeom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3AF3D23B-EE6C-4406-AEC0-B9991A59BD4C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12940832" y="1205508"/>
            <a:ext cx="2061736" cy="2061736"/>
          </a:xfrm>
          <a:prstGeom prst="diamond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71DE9760-1936-42F3-BD00-E0D333315B86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13117848" y="-4043895"/>
            <a:ext cx="2061736" cy="2061736"/>
          </a:xfrm>
          <a:prstGeom prst="diamond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24D5FA1A-567E-42DF-AD1A-F13244F3B167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-10055006" y="-6305605"/>
            <a:ext cx="2061736" cy="2061736"/>
          </a:xfrm>
          <a:prstGeom prst="diamond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975ED18B-BA67-49EB-A85F-3DC96D4EC6DB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-4593243" y="-2334605"/>
            <a:ext cx="2061736" cy="2061736"/>
          </a:xfrm>
          <a:prstGeom prst="diamond">
            <a:avLst/>
          </a:prstGeom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B0EBEE27-1873-4FA5-9E98-0711A20EBB97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-8580905" y="-10124454"/>
            <a:ext cx="2061736" cy="2061736"/>
          </a:xfrm>
          <a:prstGeom prst="diamond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15C22903-087A-4E4F-A19E-58392B5619C2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13117848" y="-1134869"/>
            <a:ext cx="2061736" cy="2061736"/>
          </a:xfrm>
          <a:prstGeom prst="diamond">
            <a:avLst/>
          </a:prstGeom>
        </p:spPr>
      </p:pic>
      <p:pic>
        <p:nvPicPr>
          <p:cNvPr id="52" name="Imagem 51">
            <a:extLst>
              <a:ext uri="{FF2B5EF4-FFF2-40B4-BE49-F238E27FC236}">
                <a16:creationId xmlns:a16="http://schemas.microsoft.com/office/drawing/2014/main" id="{3E10C23A-FB3E-4A19-A672-FC2150E9EF6A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-9602383" y="-3603796"/>
            <a:ext cx="2061736" cy="2061736"/>
          </a:xfrm>
          <a:prstGeom prst="diamond">
            <a:avLst/>
          </a:prstGeom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id="{66018BC9-AF1A-4CA5-AE86-0F4F5AEEB3DD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-5857933" y="8722433"/>
            <a:ext cx="2061736" cy="2061736"/>
          </a:xfrm>
          <a:prstGeom prst="diamond">
            <a:avLst/>
          </a:prstGeom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50536F2A-0FE4-4021-BC11-BBAD699350E8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13864106" y="6526041"/>
            <a:ext cx="2061736" cy="2061736"/>
          </a:xfrm>
          <a:prstGeom prst="diamond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AB5AD766-EF26-4CF9-9996-98E77E7B303D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-13648528" y="8238425"/>
            <a:ext cx="2061736" cy="2061736"/>
          </a:xfrm>
          <a:prstGeom prst="diamond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8765D764-98B9-4C58-8696-6512D8A4601C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-7965970" y="8469097"/>
            <a:ext cx="2061736" cy="2061736"/>
          </a:xfrm>
          <a:prstGeom prst="diamond">
            <a:avLst/>
          </a:prstGeom>
        </p:spPr>
      </p:pic>
      <p:pic>
        <p:nvPicPr>
          <p:cNvPr id="57" name="Imagem 56">
            <a:extLst>
              <a:ext uri="{FF2B5EF4-FFF2-40B4-BE49-F238E27FC236}">
                <a16:creationId xmlns:a16="http://schemas.microsoft.com/office/drawing/2014/main" id="{7D53DAA1-15A1-4698-BE66-4B22AEFF200C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18089071" y="8721004"/>
            <a:ext cx="2061736" cy="2061736"/>
          </a:xfrm>
          <a:prstGeom prst="diamond">
            <a:avLst/>
          </a:prstGeom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E3A89727-DBC1-4619-BAF2-FAF71D85B2F6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-11698237" y="8897343"/>
            <a:ext cx="2061736" cy="2061736"/>
          </a:xfrm>
          <a:prstGeom prst="diamond">
            <a:avLst/>
          </a:prstGeom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E630413D-CF39-4647-AAEA-1195BDB3D108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-10083591" y="-8267572"/>
            <a:ext cx="2061736" cy="2061736"/>
          </a:xfrm>
          <a:prstGeom prst="diamond">
            <a:avLst/>
          </a:prstGeom>
        </p:spPr>
      </p:pic>
      <p:grpSp>
        <p:nvGrpSpPr>
          <p:cNvPr id="60" name="Agrupar 59">
            <a:extLst>
              <a:ext uri="{FF2B5EF4-FFF2-40B4-BE49-F238E27FC236}">
                <a16:creationId xmlns:a16="http://schemas.microsoft.com/office/drawing/2014/main" id="{34EE34DA-7E51-469F-8339-BFE21D81B7FD}"/>
              </a:ext>
            </a:extLst>
          </p:cNvPr>
          <p:cNvGrpSpPr/>
          <p:nvPr/>
        </p:nvGrpSpPr>
        <p:grpSpPr>
          <a:xfrm>
            <a:off x="-6135305" y="1430268"/>
            <a:ext cx="2029651" cy="2044369"/>
            <a:chOff x="10339160" y="2842119"/>
            <a:chExt cx="2029651" cy="2044369"/>
          </a:xfrm>
        </p:grpSpPr>
        <p:grpSp>
          <p:nvGrpSpPr>
            <p:cNvPr id="61" name="Agrupar 60">
              <a:extLst>
                <a:ext uri="{FF2B5EF4-FFF2-40B4-BE49-F238E27FC236}">
                  <a16:creationId xmlns:a16="http://schemas.microsoft.com/office/drawing/2014/main" id="{14211EF5-EED5-4E3A-809E-898FFC1321E0}"/>
                </a:ext>
              </a:extLst>
            </p:cNvPr>
            <p:cNvGrpSpPr/>
            <p:nvPr/>
          </p:nvGrpSpPr>
          <p:grpSpPr>
            <a:xfrm>
              <a:off x="10339160" y="2842119"/>
              <a:ext cx="2029651" cy="2044369"/>
              <a:chOff x="1525060" y="3426832"/>
              <a:chExt cx="2029651" cy="2044369"/>
            </a:xfrm>
          </p:grpSpPr>
          <p:pic>
            <p:nvPicPr>
              <p:cNvPr id="63" name="Imagem 62">
                <a:extLst>
                  <a:ext uri="{FF2B5EF4-FFF2-40B4-BE49-F238E27FC236}">
                    <a16:creationId xmlns:a16="http://schemas.microsoft.com/office/drawing/2014/main" id="{D755E716-8567-412A-AEAF-FDDEB5BC7AC7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16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colorTemperature colorTemp="11500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6200000">
                <a:off x="1015052" y="3941176"/>
                <a:ext cx="2040033" cy="1020017"/>
              </a:xfrm>
              <a:prstGeom prst="triangle">
                <a:avLst/>
              </a:prstGeom>
              <a:ln>
                <a:noFill/>
              </a:ln>
            </p:spPr>
          </p:pic>
          <p:pic>
            <p:nvPicPr>
              <p:cNvPr id="64" name="Imagem 63">
                <a:extLst>
                  <a:ext uri="{FF2B5EF4-FFF2-40B4-BE49-F238E27FC236}">
                    <a16:creationId xmlns:a16="http://schemas.microsoft.com/office/drawing/2014/main" id="{92C5C603-A26F-479B-A2E3-6C39D10341D6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16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colorTemperature colorTemp="11500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400000">
                <a:off x="2024686" y="3936840"/>
                <a:ext cx="2040033" cy="1020017"/>
              </a:xfrm>
              <a:prstGeom prst="triangle">
                <a:avLst/>
              </a:prstGeom>
              <a:ln>
                <a:noFill/>
              </a:ln>
            </p:spPr>
          </p:pic>
        </p:grpSp>
        <p:pic>
          <p:nvPicPr>
            <p:cNvPr id="62" name="Imagem 61">
              <a:extLst>
                <a:ext uri="{FF2B5EF4-FFF2-40B4-BE49-F238E27FC236}">
                  <a16:creationId xmlns:a16="http://schemas.microsoft.com/office/drawing/2014/main" id="{AF5A8EB0-4925-4F5B-9945-BE09D2198A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713"/>
            <a:stretch/>
          </p:blipFill>
          <p:spPr>
            <a:xfrm>
              <a:off x="10871425" y="3470284"/>
              <a:ext cx="897847" cy="783702"/>
            </a:xfrm>
            <a:prstGeom prst="rect">
              <a:avLst/>
            </a:prstGeom>
          </p:spPr>
        </p:pic>
      </p:grpSp>
      <p:pic>
        <p:nvPicPr>
          <p:cNvPr id="65" name="Imagem 64">
            <a:extLst>
              <a:ext uri="{FF2B5EF4-FFF2-40B4-BE49-F238E27FC236}">
                <a16:creationId xmlns:a16="http://schemas.microsoft.com/office/drawing/2014/main" id="{5788BA6A-7CF8-4576-A5CC-2F26E6C6689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40258" y="3095149"/>
            <a:ext cx="600144" cy="425603"/>
          </a:xfrm>
          <a:prstGeom prst="rect">
            <a:avLst/>
          </a:prstGeom>
        </p:spPr>
      </p:pic>
      <p:grpSp>
        <p:nvGrpSpPr>
          <p:cNvPr id="66" name="Agrupar 65">
            <a:extLst>
              <a:ext uri="{FF2B5EF4-FFF2-40B4-BE49-F238E27FC236}">
                <a16:creationId xmlns:a16="http://schemas.microsoft.com/office/drawing/2014/main" id="{53E27851-CCA7-4050-AC46-F9847EEA32C2}"/>
              </a:ext>
            </a:extLst>
          </p:cNvPr>
          <p:cNvGrpSpPr/>
          <p:nvPr/>
        </p:nvGrpSpPr>
        <p:grpSpPr>
          <a:xfrm>
            <a:off x="-3029062" y="2698341"/>
            <a:ext cx="1738386" cy="1187607"/>
            <a:chOff x="583426" y="-312767"/>
            <a:chExt cx="1738386" cy="1187607"/>
          </a:xfrm>
        </p:grpSpPr>
        <p:sp>
          <p:nvSpPr>
            <p:cNvPr id="67" name="Seta: Pentágono 66">
              <a:extLst>
                <a:ext uri="{FF2B5EF4-FFF2-40B4-BE49-F238E27FC236}">
                  <a16:creationId xmlns:a16="http://schemas.microsoft.com/office/drawing/2014/main" id="{8E324452-4504-4246-BC8E-6532F99E5CE5}"/>
                </a:ext>
              </a:extLst>
            </p:cNvPr>
            <p:cNvSpPr/>
            <p:nvPr/>
          </p:nvSpPr>
          <p:spPr>
            <a:xfrm rot="10800000">
              <a:off x="583426" y="220"/>
              <a:ext cx="1738386" cy="534322"/>
            </a:xfrm>
            <a:prstGeom prst="homePlat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8" name="Seta: Pentágono 4">
              <a:extLst>
                <a:ext uri="{FF2B5EF4-FFF2-40B4-BE49-F238E27FC236}">
                  <a16:creationId xmlns:a16="http://schemas.microsoft.com/office/drawing/2014/main" id="{F2EC6747-DB32-4462-A7EE-519A5149DF41}"/>
                </a:ext>
              </a:extLst>
            </p:cNvPr>
            <p:cNvSpPr txBox="1"/>
            <p:nvPr/>
          </p:nvSpPr>
          <p:spPr>
            <a:xfrm>
              <a:off x="895419" y="-312767"/>
              <a:ext cx="1367661" cy="11876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0056" tIns="76200" rIns="14224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kern="1200" dirty="0">
                  <a:solidFill>
                    <a:srgbClr val="0B1654"/>
                  </a:solidFill>
                </a:rPr>
                <a:t>NOSSA EMPRESA</a:t>
              </a:r>
            </a:p>
          </p:txBody>
        </p:sp>
      </p:grpSp>
      <p:grpSp>
        <p:nvGrpSpPr>
          <p:cNvPr id="70" name="Agrupar 69">
            <a:extLst>
              <a:ext uri="{FF2B5EF4-FFF2-40B4-BE49-F238E27FC236}">
                <a16:creationId xmlns:a16="http://schemas.microsoft.com/office/drawing/2014/main" id="{AEC6EEF1-7CC5-4D48-BA72-52ACDFAAA49B}"/>
              </a:ext>
            </a:extLst>
          </p:cNvPr>
          <p:cNvGrpSpPr/>
          <p:nvPr/>
        </p:nvGrpSpPr>
        <p:grpSpPr>
          <a:xfrm>
            <a:off x="-1389358" y="184946"/>
            <a:ext cx="1177179" cy="318736"/>
            <a:chOff x="-8445" y="-555900"/>
            <a:chExt cx="1177179" cy="318736"/>
          </a:xfrm>
        </p:grpSpPr>
        <p:sp>
          <p:nvSpPr>
            <p:cNvPr id="71" name="Meio-quadro 70">
              <a:extLst>
                <a:ext uri="{FF2B5EF4-FFF2-40B4-BE49-F238E27FC236}">
                  <a16:creationId xmlns:a16="http://schemas.microsoft.com/office/drawing/2014/main" id="{8336F4B2-634F-443E-92C9-736F0C4920C6}"/>
                </a:ext>
              </a:extLst>
            </p:cNvPr>
            <p:cNvSpPr/>
            <p:nvPr/>
          </p:nvSpPr>
          <p:spPr>
            <a:xfrm>
              <a:off x="149942" y="-555900"/>
              <a:ext cx="260350" cy="266700"/>
            </a:xfrm>
            <a:prstGeom prst="halfFrame">
              <a:avLst/>
            </a:prstGeom>
            <a:solidFill>
              <a:srgbClr val="26338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72" name="CaixaDeTexto 71">
              <a:extLst>
                <a:ext uri="{FF2B5EF4-FFF2-40B4-BE49-F238E27FC236}">
                  <a16:creationId xmlns:a16="http://schemas.microsoft.com/office/drawing/2014/main" id="{D4080921-15CA-4F9B-9FF9-70E0640E3688}"/>
                </a:ext>
              </a:extLst>
            </p:cNvPr>
            <p:cNvSpPr txBox="1"/>
            <p:nvPr/>
          </p:nvSpPr>
          <p:spPr>
            <a:xfrm>
              <a:off x="-8445" y="-514163"/>
              <a:ext cx="11771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i="1" dirty="0">
                  <a:solidFill>
                    <a:schemeClr val="accent1">
                      <a:lumMod val="50000"/>
                    </a:schemeClr>
                  </a:solidFill>
                </a:rPr>
                <a:t>VOLTAR</a:t>
              </a:r>
            </a:p>
          </p:txBody>
        </p:sp>
      </p:grpSp>
      <p:pic>
        <p:nvPicPr>
          <p:cNvPr id="73" name="Imagem 72">
            <a:extLst>
              <a:ext uri="{FF2B5EF4-FFF2-40B4-BE49-F238E27FC236}">
                <a16:creationId xmlns:a16="http://schemas.microsoft.com/office/drawing/2014/main" id="{06412F86-173C-4FE2-92CD-9D2B9828CC6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flipV="1">
            <a:off x="12393044" y="2673088"/>
            <a:ext cx="7514699" cy="70499"/>
          </a:xfrm>
          <a:prstGeom prst="rect">
            <a:avLst/>
          </a:prstGeom>
        </p:spPr>
      </p:pic>
      <p:sp>
        <p:nvSpPr>
          <p:cNvPr id="51" name="Retângulo 25">
            <a:extLst>
              <a:ext uri="{FF2B5EF4-FFF2-40B4-BE49-F238E27FC236}">
                <a16:creationId xmlns:a16="http://schemas.microsoft.com/office/drawing/2014/main" id="{1C9D0531-0B2D-43F4-AB5F-CF588B00AC7E}"/>
              </a:ext>
            </a:extLst>
          </p:cNvPr>
          <p:cNvSpPr/>
          <p:nvPr/>
        </p:nvSpPr>
        <p:spPr>
          <a:xfrm>
            <a:off x="15351042" y="2688317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3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69" name="Retângulo 25">
            <a:extLst>
              <a:ext uri="{FF2B5EF4-FFF2-40B4-BE49-F238E27FC236}">
                <a16:creationId xmlns:a16="http://schemas.microsoft.com/office/drawing/2014/main" id="{A3CDFDCE-AA10-4AF8-BD8D-9F5952FFCFDE}"/>
              </a:ext>
            </a:extLst>
          </p:cNvPr>
          <p:cNvSpPr/>
          <p:nvPr/>
        </p:nvSpPr>
        <p:spPr>
          <a:xfrm>
            <a:off x="7671360" y="10013269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4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74" name="Retângulo 25">
            <a:extLst>
              <a:ext uri="{FF2B5EF4-FFF2-40B4-BE49-F238E27FC236}">
                <a16:creationId xmlns:a16="http://schemas.microsoft.com/office/drawing/2014/main" id="{87583445-AEB3-4FC5-8028-F2E03232B2FB}"/>
              </a:ext>
            </a:extLst>
          </p:cNvPr>
          <p:cNvSpPr/>
          <p:nvPr/>
        </p:nvSpPr>
        <p:spPr>
          <a:xfrm>
            <a:off x="-6700701" y="2588605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5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75" name="Retângulo 25">
            <a:extLst>
              <a:ext uri="{FF2B5EF4-FFF2-40B4-BE49-F238E27FC236}">
                <a16:creationId xmlns:a16="http://schemas.microsoft.com/office/drawing/2014/main" id="{9901029E-B69B-42D9-A16D-AD9EE6325B52}"/>
              </a:ext>
            </a:extLst>
          </p:cNvPr>
          <p:cNvSpPr/>
          <p:nvPr/>
        </p:nvSpPr>
        <p:spPr>
          <a:xfrm>
            <a:off x="7041600" y="-5885306"/>
            <a:ext cx="3394800" cy="33948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6D7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C488DF74-5F71-412F-8565-0CB81AD2133E}"/>
              </a:ext>
            </a:extLst>
          </p:cNvPr>
          <p:cNvSpPr txBox="1"/>
          <p:nvPr/>
        </p:nvSpPr>
        <p:spPr>
          <a:xfrm>
            <a:off x="7120091" y="-4558810"/>
            <a:ext cx="3305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NOSSA EMPRESA</a:t>
            </a:r>
          </a:p>
        </p:txBody>
      </p:sp>
      <p:pic>
        <p:nvPicPr>
          <p:cNvPr id="77" name="Gráfico 76" descr="Edifício">
            <a:extLst>
              <a:ext uri="{FF2B5EF4-FFF2-40B4-BE49-F238E27FC236}">
                <a16:creationId xmlns:a16="http://schemas.microsoft.com/office/drawing/2014/main" id="{48EE181D-453C-414C-AAC2-892DBB35E21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255467" y="-4035590"/>
            <a:ext cx="914400" cy="914400"/>
          </a:xfrm>
          <a:prstGeom prst="rect">
            <a:avLst/>
          </a:prstGeom>
        </p:spPr>
      </p:pic>
      <p:grpSp>
        <p:nvGrpSpPr>
          <p:cNvPr id="78" name="Agrupar 77">
            <a:extLst>
              <a:ext uri="{FF2B5EF4-FFF2-40B4-BE49-F238E27FC236}">
                <a16:creationId xmlns:a16="http://schemas.microsoft.com/office/drawing/2014/main" id="{F07AB463-9C44-4F96-8683-3AFB53EF0A35}"/>
              </a:ext>
            </a:extLst>
          </p:cNvPr>
          <p:cNvGrpSpPr/>
          <p:nvPr/>
        </p:nvGrpSpPr>
        <p:grpSpPr>
          <a:xfrm>
            <a:off x="2223121" y="7931635"/>
            <a:ext cx="1177179" cy="524228"/>
            <a:chOff x="2223121" y="6000284"/>
            <a:chExt cx="1177179" cy="524228"/>
          </a:xfrm>
        </p:grpSpPr>
        <p:sp>
          <p:nvSpPr>
            <p:cNvPr id="79" name="Meio-quadro 78">
              <a:extLst>
                <a:ext uri="{FF2B5EF4-FFF2-40B4-BE49-F238E27FC236}">
                  <a16:creationId xmlns:a16="http://schemas.microsoft.com/office/drawing/2014/main" id="{0217E122-1571-4149-8E98-56A85C4D86D3}"/>
                </a:ext>
              </a:extLst>
            </p:cNvPr>
            <p:cNvSpPr/>
            <p:nvPr/>
          </p:nvSpPr>
          <p:spPr>
            <a:xfrm flipH="1">
              <a:off x="3139950" y="6000284"/>
              <a:ext cx="260350" cy="266700"/>
            </a:xfrm>
            <a:prstGeom prst="halfFrame">
              <a:avLst/>
            </a:prstGeom>
            <a:solidFill>
              <a:srgbClr val="26338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80" name="CaixaDeTexto 79">
              <a:extLst>
                <a:ext uri="{FF2B5EF4-FFF2-40B4-BE49-F238E27FC236}">
                  <a16:creationId xmlns:a16="http://schemas.microsoft.com/office/drawing/2014/main" id="{91CDEC6C-0F25-49DC-AD85-F73949EB3401}"/>
                </a:ext>
              </a:extLst>
            </p:cNvPr>
            <p:cNvSpPr txBox="1"/>
            <p:nvPr/>
          </p:nvSpPr>
          <p:spPr>
            <a:xfrm>
              <a:off x="2223121" y="6062847"/>
              <a:ext cx="1177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i="1" dirty="0">
                  <a:solidFill>
                    <a:schemeClr val="accent1">
                      <a:lumMod val="50000"/>
                    </a:schemeClr>
                  </a:solidFill>
                </a:rPr>
                <a:t>CLIQUE PARA PASSA</a:t>
              </a:r>
            </a:p>
          </p:txBody>
        </p:sp>
      </p:grpSp>
      <p:grpSp>
        <p:nvGrpSpPr>
          <p:cNvPr id="81" name="Agrupar 80">
            <a:extLst>
              <a:ext uri="{FF2B5EF4-FFF2-40B4-BE49-F238E27FC236}">
                <a16:creationId xmlns:a16="http://schemas.microsoft.com/office/drawing/2014/main" id="{FBEE23D6-CE3D-4D69-9A29-F8F1DA299B98}"/>
              </a:ext>
            </a:extLst>
          </p:cNvPr>
          <p:cNvGrpSpPr/>
          <p:nvPr/>
        </p:nvGrpSpPr>
        <p:grpSpPr>
          <a:xfrm>
            <a:off x="2223121" y="6000284"/>
            <a:ext cx="1177179" cy="524228"/>
            <a:chOff x="2223121" y="6000284"/>
            <a:chExt cx="1177179" cy="524228"/>
          </a:xfrm>
        </p:grpSpPr>
        <p:sp>
          <p:nvSpPr>
            <p:cNvPr id="82" name="Meio-quadro 81">
              <a:extLst>
                <a:ext uri="{FF2B5EF4-FFF2-40B4-BE49-F238E27FC236}">
                  <a16:creationId xmlns:a16="http://schemas.microsoft.com/office/drawing/2014/main" id="{A487B13E-6D95-43FC-AE8D-61A0D56231C4}"/>
                </a:ext>
              </a:extLst>
            </p:cNvPr>
            <p:cNvSpPr/>
            <p:nvPr/>
          </p:nvSpPr>
          <p:spPr>
            <a:xfrm flipH="1">
              <a:off x="3139950" y="6000284"/>
              <a:ext cx="260350" cy="266700"/>
            </a:xfrm>
            <a:prstGeom prst="halfFrame">
              <a:avLst/>
            </a:prstGeom>
            <a:solidFill>
              <a:srgbClr val="26338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83" name="CaixaDeTexto 82">
              <a:extLst>
                <a:ext uri="{FF2B5EF4-FFF2-40B4-BE49-F238E27FC236}">
                  <a16:creationId xmlns:a16="http://schemas.microsoft.com/office/drawing/2014/main" id="{3CA72C47-9350-440A-B995-EA2EE098C55F}"/>
                </a:ext>
              </a:extLst>
            </p:cNvPr>
            <p:cNvSpPr txBox="1"/>
            <p:nvPr/>
          </p:nvSpPr>
          <p:spPr>
            <a:xfrm>
              <a:off x="2223121" y="6062847"/>
              <a:ext cx="1177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i="1" dirty="0">
                  <a:solidFill>
                    <a:schemeClr val="accent1">
                      <a:lumMod val="50000"/>
                    </a:schemeClr>
                  </a:solidFill>
                </a:rPr>
                <a:t>CLIQUE PARA PASSAR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1475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6A40ADB-6396-48B0-BC4B-CF38670C29DB}"/>
              </a:ext>
            </a:extLst>
          </p:cNvPr>
          <p:cNvSpPr/>
          <p:nvPr/>
        </p:nvSpPr>
        <p:spPr>
          <a:xfrm rot="1115336">
            <a:off x="6232878" y="-2841761"/>
            <a:ext cx="6017425" cy="11921192"/>
          </a:xfrm>
          <a:prstGeom prst="rect">
            <a:avLst/>
          </a:prstGeom>
          <a:solidFill>
            <a:srgbClr val="263387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FE84A487-5920-41B0-AF1A-7FA6F4EAA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5484240" y="2673088"/>
            <a:ext cx="7514699" cy="70499"/>
          </a:xfrm>
          <a:prstGeom prst="rect">
            <a:avLst/>
          </a:prstGeom>
        </p:spPr>
      </p:pic>
      <p:pic>
        <p:nvPicPr>
          <p:cNvPr id="9" name="Picture 2" descr="https://www.ilos.com.br/web/wp-content/uploads/gest%C3%A3o-de-transportes_fig1.png">
            <a:extLst>
              <a:ext uri="{FF2B5EF4-FFF2-40B4-BE49-F238E27FC236}">
                <a16:creationId xmlns:a16="http://schemas.microsoft.com/office/drawing/2014/main" id="{E6CB8557-9E1D-41AD-8471-A9156473E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51217"/>
            <a:ext cx="12192000" cy="3332931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100F5008-A82D-4D4F-9537-7A2342238D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803" y="3160599"/>
            <a:ext cx="600144" cy="425603"/>
          </a:xfrm>
          <a:prstGeom prst="rect">
            <a:avLst/>
          </a:prstGeom>
        </p:spPr>
      </p:pic>
      <p:grpSp>
        <p:nvGrpSpPr>
          <p:cNvPr id="35" name="Agrupar 34">
            <a:extLst>
              <a:ext uri="{FF2B5EF4-FFF2-40B4-BE49-F238E27FC236}">
                <a16:creationId xmlns:a16="http://schemas.microsoft.com/office/drawing/2014/main" id="{99297211-1FBA-4912-84CA-5C38316DF542}"/>
              </a:ext>
            </a:extLst>
          </p:cNvPr>
          <p:cNvGrpSpPr/>
          <p:nvPr/>
        </p:nvGrpSpPr>
        <p:grpSpPr>
          <a:xfrm>
            <a:off x="6581176" y="2738892"/>
            <a:ext cx="1738386" cy="1187607"/>
            <a:chOff x="583426" y="-312767"/>
            <a:chExt cx="1738386" cy="1187607"/>
          </a:xfrm>
        </p:grpSpPr>
        <p:sp>
          <p:nvSpPr>
            <p:cNvPr id="36" name="Seta: Pentágono 35">
              <a:extLst>
                <a:ext uri="{FF2B5EF4-FFF2-40B4-BE49-F238E27FC236}">
                  <a16:creationId xmlns:a16="http://schemas.microsoft.com/office/drawing/2014/main" id="{7ADF19E3-A69B-493B-A10E-EFFDF18E3641}"/>
                </a:ext>
              </a:extLst>
            </p:cNvPr>
            <p:cNvSpPr/>
            <p:nvPr/>
          </p:nvSpPr>
          <p:spPr>
            <a:xfrm rot="10800000">
              <a:off x="583426" y="220"/>
              <a:ext cx="1738386" cy="534322"/>
            </a:xfrm>
            <a:prstGeom prst="homePlat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Seta: Pentágono 4">
              <a:extLst>
                <a:ext uri="{FF2B5EF4-FFF2-40B4-BE49-F238E27FC236}">
                  <a16:creationId xmlns:a16="http://schemas.microsoft.com/office/drawing/2014/main" id="{71984590-EA2F-4982-B307-EDA0ABC000D6}"/>
                </a:ext>
              </a:extLst>
            </p:cNvPr>
            <p:cNvSpPr txBox="1"/>
            <p:nvPr/>
          </p:nvSpPr>
          <p:spPr>
            <a:xfrm>
              <a:off x="895419" y="-312767"/>
              <a:ext cx="1367661" cy="11876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0056" tIns="76200" rIns="14224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kern="1200" dirty="0">
                  <a:solidFill>
                    <a:srgbClr val="0B1654"/>
                  </a:solidFill>
                </a:rPr>
                <a:t>NOSSA EMPRESA</a:t>
              </a:r>
            </a:p>
          </p:txBody>
        </p:sp>
      </p:grp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8ACF32B1-0BD5-4699-AEB4-62321096A4E0}"/>
              </a:ext>
            </a:extLst>
          </p:cNvPr>
          <p:cNvSpPr txBox="1"/>
          <p:nvPr/>
        </p:nvSpPr>
        <p:spPr>
          <a:xfrm>
            <a:off x="5760708" y="5509376"/>
            <a:ext cx="555791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A Prime Logística está acompanhando o mercado Global visando estar sempre atualizada em busca de novas tecnologias trazendo toda modernidade e inovação no ramo do Comércio Exterior e Logística, capacitando ainda mais nossos serviços e trazendo para nossos clientes e parceiros toda a segurança, confiabilidade e pontualidade nas operações.</a:t>
            </a:r>
          </a:p>
          <a:p>
            <a:endParaRPr lang="pt-BR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DB799866-C80A-405D-AA90-67B2B4BA64FA}"/>
              </a:ext>
            </a:extLst>
          </p:cNvPr>
          <p:cNvSpPr txBox="1"/>
          <p:nvPr/>
        </p:nvSpPr>
        <p:spPr>
          <a:xfrm>
            <a:off x="5776690" y="3850503"/>
            <a:ext cx="6024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A Prime Logística é uma empresa dinâmica, comprometida com a sociedade e o meio ambiente, fortemente engajada no mercado de transportes de cargas buscando sempre a excelência e qualidade para o seu serviço.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2CFA97A-1030-4D5B-99C2-BFD08D3473D6}"/>
              </a:ext>
            </a:extLst>
          </p:cNvPr>
          <p:cNvSpPr txBox="1"/>
          <p:nvPr/>
        </p:nvSpPr>
        <p:spPr>
          <a:xfrm>
            <a:off x="5783898" y="4600906"/>
            <a:ext cx="6111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Nós temos como compromisso a ética, respeito e transparência na comunicação e no atendimento personalizado, pois sabemos o quanto é importante cada operação de nossos clientes e para isso contamos com uma equipe altamente especializada, pronta em atender com qualidade e eficiência trazendo inovação e a otimização para o seu negócio. </a:t>
            </a:r>
            <a:br>
              <a:rPr lang="pt-BR" sz="1200" dirty="0"/>
            </a:br>
            <a:endParaRPr lang="pt-BR" sz="1200" dirty="0"/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B97D1391-A1DA-49DB-9F31-01AB1AA284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019" y="80046"/>
            <a:ext cx="2711884" cy="1840028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CD4680C0-80F1-48DF-B00A-F5B49825425D}"/>
              </a:ext>
            </a:extLst>
          </p:cNvPr>
          <p:cNvGrpSpPr/>
          <p:nvPr/>
        </p:nvGrpSpPr>
        <p:grpSpPr>
          <a:xfrm>
            <a:off x="2223121" y="6000284"/>
            <a:ext cx="1177179" cy="524228"/>
            <a:chOff x="2223121" y="6000284"/>
            <a:chExt cx="1177179" cy="524228"/>
          </a:xfrm>
        </p:grpSpPr>
        <p:sp>
          <p:nvSpPr>
            <p:cNvPr id="6" name="Meio-quadro 5">
              <a:extLst>
                <a:ext uri="{FF2B5EF4-FFF2-40B4-BE49-F238E27FC236}">
                  <a16:creationId xmlns:a16="http://schemas.microsoft.com/office/drawing/2014/main" id="{62630896-5868-48C2-9BF4-C2C82D990E84}"/>
                </a:ext>
              </a:extLst>
            </p:cNvPr>
            <p:cNvSpPr/>
            <p:nvPr/>
          </p:nvSpPr>
          <p:spPr>
            <a:xfrm flipH="1">
              <a:off x="3139950" y="6000284"/>
              <a:ext cx="260350" cy="266700"/>
            </a:xfrm>
            <a:prstGeom prst="halfFrame">
              <a:avLst/>
            </a:prstGeom>
            <a:solidFill>
              <a:srgbClr val="26338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B62F8A6B-5D18-485E-AD5A-03A063905BED}"/>
                </a:ext>
              </a:extLst>
            </p:cNvPr>
            <p:cNvSpPr txBox="1"/>
            <p:nvPr/>
          </p:nvSpPr>
          <p:spPr>
            <a:xfrm>
              <a:off x="2223121" y="6062847"/>
              <a:ext cx="1177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i="1" dirty="0">
                  <a:solidFill>
                    <a:schemeClr val="accent1">
                      <a:lumMod val="50000"/>
                    </a:schemeClr>
                  </a:solidFill>
                </a:rPr>
                <a:t>CLIQUE PARA PASSAR</a:t>
              </a:r>
            </a:p>
          </p:txBody>
        </p:sp>
      </p:grpSp>
      <p:pic>
        <p:nvPicPr>
          <p:cNvPr id="49" name="Imagem 48">
            <a:extLst>
              <a:ext uri="{FF2B5EF4-FFF2-40B4-BE49-F238E27FC236}">
                <a16:creationId xmlns:a16="http://schemas.microsoft.com/office/drawing/2014/main" id="{671B63D6-3D50-4601-BFAA-D0B39E414272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01817" y="2794590"/>
            <a:ext cx="2061736" cy="2061736"/>
          </a:xfrm>
          <a:prstGeom prst="diamond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B3ED87C7-0951-44B5-8F40-1344C0DE2AA4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-491509" y="4452089"/>
            <a:ext cx="2040033" cy="1020017"/>
          </a:xfrm>
          <a:prstGeom prst="triangle">
            <a:avLst/>
          </a:prstGeom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83B2D5AE-8D07-431E-9308-96D17301C6E1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-491509" y="-51500"/>
            <a:ext cx="2040033" cy="1020017"/>
          </a:xfrm>
          <a:prstGeom prst="triangle">
            <a:avLst/>
          </a:prstGeom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id="{8AF6E312-99A4-440D-845C-BA4522BF1F39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93666" y="561095"/>
            <a:ext cx="2061736" cy="2061736"/>
          </a:xfrm>
          <a:prstGeom prst="diamond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337AB9DF-3547-4009-8364-0FF58561C62B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462845" y="1680055"/>
            <a:ext cx="2061736" cy="2061736"/>
          </a:xfrm>
          <a:prstGeom prst="diamond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C19A26A7-CA9B-4A23-AE87-C39B50651A13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342980" y="2808162"/>
            <a:ext cx="2061736" cy="2061736"/>
          </a:xfrm>
          <a:prstGeom prst="diamond">
            <a:avLst/>
          </a:prstGeom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58A91D85-7C27-4FCA-9331-35872056569D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2334829" y="574667"/>
            <a:ext cx="2061736" cy="2061736"/>
          </a:xfrm>
          <a:prstGeom prst="diamond">
            <a:avLst/>
          </a:prstGeom>
        </p:spPr>
      </p:pic>
      <p:pic>
        <p:nvPicPr>
          <p:cNvPr id="60" name="Imagem 59">
            <a:extLst>
              <a:ext uri="{FF2B5EF4-FFF2-40B4-BE49-F238E27FC236}">
                <a16:creationId xmlns:a16="http://schemas.microsoft.com/office/drawing/2014/main" id="{5ACA90BA-F399-4DCE-AAD1-33C8E55F817A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229331" y="-564693"/>
            <a:ext cx="2061736" cy="2061736"/>
          </a:xfrm>
          <a:prstGeom prst="diamond">
            <a:avLst/>
          </a:prstGeom>
        </p:spPr>
      </p:pic>
      <p:pic>
        <p:nvPicPr>
          <p:cNvPr id="61" name="Imagem 60">
            <a:extLst>
              <a:ext uri="{FF2B5EF4-FFF2-40B4-BE49-F238E27FC236}">
                <a16:creationId xmlns:a16="http://schemas.microsoft.com/office/drawing/2014/main" id="{2C8E4ADB-3F45-486C-86D0-B4829EF02939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01315" y="-1670081"/>
            <a:ext cx="2061736" cy="2061736"/>
          </a:xfrm>
          <a:prstGeom prst="diamond">
            <a:avLst/>
          </a:prstGeom>
        </p:spPr>
      </p:pic>
      <p:pic>
        <p:nvPicPr>
          <p:cNvPr id="64" name="Imagem 63">
            <a:extLst>
              <a:ext uri="{FF2B5EF4-FFF2-40B4-BE49-F238E27FC236}">
                <a16:creationId xmlns:a16="http://schemas.microsoft.com/office/drawing/2014/main" id="{37B1D06C-8C9F-4A81-BBD2-4BF77720D7BC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212887" y="3895622"/>
            <a:ext cx="2061736" cy="2061736"/>
          </a:xfrm>
          <a:prstGeom prst="diamond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DFCA13B5-0AA9-4F47-834B-810787A44988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93022" y="5023729"/>
            <a:ext cx="2061736" cy="2061736"/>
          </a:xfrm>
          <a:prstGeom prst="diamond">
            <a:avLst/>
          </a:prstGeom>
        </p:spPr>
      </p:pic>
      <p:grpSp>
        <p:nvGrpSpPr>
          <p:cNvPr id="66" name="Agrupar 65">
            <a:extLst>
              <a:ext uri="{FF2B5EF4-FFF2-40B4-BE49-F238E27FC236}">
                <a16:creationId xmlns:a16="http://schemas.microsoft.com/office/drawing/2014/main" id="{C2EFE9B3-88F2-458A-90C0-788C28385CBE}"/>
              </a:ext>
            </a:extLst>
          </p:cNvPr>
          <p:cNvGrpSpPr/>
          <p:nvPr/>
        </p:nvGrpSpPr>
        <p:grpSpPr>
          <a:xfrm>
            <a:off x="1235411" y="1689199"/>
            <a:ext cx="2029651" cy="2044369"/>
            <a:chOff x="10339160" y="2842119"/>
            <a:chExt cx="2029651" cy="2044369"/>
          </a:xfrm>
        </p:grpSpPr>
        <p:grpSp>
          <p:nvGrpSpPr>
            <p:cNvPr id="67" name="Agrupar 66">
              <a:extLst>
                <a:ext uri="{FF2B5EF4-FFF2-40B4-BE49-F238E27FC236}">
                  <a16:creationId xmlns:a16="http://schemas.microsoft.com/office/drawing/2014/main" id="{230BF8D2-CB9F-4006-BED6-476B29C11670}"/>
                </a:ext>
              </a:extLst>
            </p:cNvPr>
            <p:cNvGrpSpPr/>
            <p:nvPr/>
          </p:nvGrpSpPr>
          <p:grpSpPr>
            <a:xfrm>
              <a:off x="10339160" y="2842119"/>
              <a:ext cx="2029651" cy="2044369"/>
              <a:chOff x="1525060" y="3426832"/>
              <a:chExt cx="2029651" cy="2044369"/>
            </a:xfrm>
          </p:grpSpPr>
          <p:pic>
            <p:nvPicPr>
              <p:cNvPr id="69" name="Imagem 68">
                <a:extLst>
                  <a:ext uri="{FF2B5EF4-FFF2-40B4-BE49-F238E27FC236}">
                    <a16:creationId xmlns:a16="http://schemas.microsoft.com/office/drawing/2014/main" id="{E210BE9E-4670-4648-8C71-01A814B94BA9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7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colorTemperature colorTemp="11500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6200000">
                <a:off x="1015052" y="3941176"/>
                <a:ext cx="2040033" cy="1020017"/>
              </a:xfrm>
              <a:prstGeom prst="triangle">
                <a:avLst/>
              </a:prstGeom>
              <a:ln>
                <a:noFill/>
              </a:ln>
            </p:spPr>
          </p:pic>
          <p:pic>
            <p:nvPicPr>
              <p:cNvPr id="70" name="Imagem 69">
                <a:extLst>
                  <a:ext uri="{FF2B5EF4-FFF2-40B4-BE49-F238E27FC236}">
                    <a16:creationId xmlns:a16="http://schemas.microsoft.com/office/drawing/2014/main" id="{013847F7-EE36-49C4-865C-A7465759215B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7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colorTemperature colorTemp="11500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400000">
                <a:off x="2024686" y="3936840"/>
                <a:ext cx="2040033" cy="1020017"/>
              </a:xfrm>
              <a:prstGeom prst="triangle">
                <a:avLst/>
              </a:prstGeom>
              <a:ln>
                <a:noFill/>
              </a:ln>
            </p:spPr>
          </p:pic>
        </p:grpSp>
        <p:pic>
          <p:nvPicPr>
            <p:cNvPr id="68" name="Imagem 67">
              <a:extLst>
                <a:ext uri="{FF2B5EF4-FFF2-40B4-BE49-F238E27FC236}">
                  <a16:creationId xmlns:a16="http://schemas.microsoft.com/office/drawing/2014/main" id="{6F057D56-03C9-41E8-BF5D-0681432CBA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713"/>
            <a:stretch/>
          </p:blipFill>
          <p:spPr>
            <a:xfrm>
              <a:off x="10871425" y="3470284"/>
              <a:ext cx="897847" cy="783702"/>
            </a:xfrm>
            <a:prstGeom prst="rect">
              <a:avLst/>
            </a:prstGeom>
          </p:spPr>
        </p:pic>
      </p:grpSp>
      <p:pic>
        <p:nvPicPr>
          <p:cNvPr id="71" name="Imagem 70">
            <a:extLst>
              <a:ext uri="{FF2B5EF4-FFF2-40B4-BE49-F238E27FC236}">
                <a16:creationId xmlns:a16="http://schemas.microsoft.com/office/drawing/2014/main" id="{82628682-1161-4708-8B08-07053107FBFF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-511042" y="2228883"/>
            <a:ext cx="2040033" cy="1020017"/>
          </a:xfrm>
          <a:prstGeom prst="triangle">
            <a:avLst/>
          </a:prstGeom>
        </p:spPr>
      </p:pic>
      <p:pic>
        <p:nvPicPr>
          <p:cNvPr id="72" name="Imagem 71">
            <a:extLst>
              <a:ext uri="{FF2B5EF4-FFF2-40B4-BE49-F238E27FC236}">
                <a16:creationId xmlns:a16="http://schemas.microsoft.com/office/drawing/2014/main" id="{FB532E1C-C6D5-4736-B9D1-62F30D0D99AB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-485516" y="6675295"/>
            <a:ext cx="2040033" cy="1020017"/>
          </a:xfrm>
          <a:prstGeom prst="triangle">
            <a:avLst/>
          </a:prstGeom>
        </p:spPr>
      </p:pic>
      <p:grpSp>
        <p:nvGrpSpPr>
          <p:cNvPr id="34" name="Agrupar 33">
            <a:extLst>
              <a:ext uri="{FF2B5EF4-FFF2-40B4-BE49-F238E27FC236}">
                <a16:creationId xmlns:a16="http://schemas.microsoft.com/office/drawing/2014/main" id="{0E1FA472-B483-4740-8CAC-DB9F634AC690}"/>
              </a:ext>
            </a:extLst>
          </p:cNvPr>
          <p:cNvGrpSpPr/>
          <p:nvPr/>
        </p:nvGrpSpPr>
        <p:grpSpPr>
          <a:xfrm>
            <a:off x="1855403" y="8056985"/>
            <a:ext cx="1177179" cy="524228"/>
            <a:chOff x="2223121" y="6000284"/>
            <a:chExt cx="1177179" cy="524228"/>
          </a:xfrm>
        </p:grpSpPr>
        <p:sp>
          <p:nvSpPr>
            <p:cNvPr id="38" name="Meio-quadro 37">
              <a:extLst>
                <a:ext uri="{FF2B5EF4-FFF2-40B4-BE49-F238E27FC236}">
                  <a16:creationId xmlns:a16="http://schemas.microsoft.com/office/drawing/2014/main" id="{1B7A4F47-1EBA-4BD1-A7B7-267E5A1A0E26}"/>
                </a:ext>
              </a:extLst>
            </p:cNvPr>
            <p:cNvSpPr/>
            <p:nvPr/>
          </p:nvSpPr>
          <p:spPr>
            <a:xfrm flipH="1">
              <a:off x="3139950" y="6000284"/>
              <a:ext cx="260350" cy="266700"/>
            </a:xfrm>
            <a:prstGeom prst="halfFrame">
              <a:avLst/>
            </a:prstGeom>
            <a:solidFill>
              <a:srgbClr val="26338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44" name="CaixaDeTexto 43">
              <a:extLst>
                <a:ext uri="{FF2B5EF4-FFF2-40B4-BE49-F238E27FC236}">
                  <a16:creationId xmlns:a16="http://schemas.microsoft.com/office/drawing/2014/main" id="{863C937D-95D0-4259-B8A3-3F64400E2112}"/>
                </a:ext>
              </a:extLst>
            </p:cNvPr>
            <p:cNvSpPr txBox="1"/>
            <p:nvPr/>
          </p:nvSpPr>
          <p:spPr>
            <a:xfrm>
              <a:off x="2223121" y="6062847"/>
              <a:ext cx="1177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i="1" dirty="0">
                  <a:solidFill>
                    <a:schemeClr val="accent1">
                      <a:lumMod val="50000"/>
                    </a:schemeClr>
                  </a:solidFill>
                </a:rPr>
                <a:t>CLIQUE PARA PASSAR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8690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6A40ADB-6396-48B0-BC4B-CF38670C29DB}"/>
              </a:ext>
            </a:extLst>
          </p:cNvPr>
          <p:cNvSpPr/>
          <p:nvPr/>
        </p:nvSpPr>
        <p:spPr>
          <a:xfrm rot="1115336">
            <a:off x="12368207" y="-12963551"/>
            <a:ext cx="6017425" cy="11921192"/>
          </a:xfrm>
          <a:prstGeom prst="rect">
            <a:avLst/>
          </a:prstGeom>
          <a:solidFill>
            <a:srgbClr val="263387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FE84A487-5920-41B0-AF1A-7FA6F4EAA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13333745" y="2587581"/>
            <a:ext cx="7514699" cy="70499"/>
          </a:xfrm>
          <a:prstGeom prst="rect">
            <a:avLst/>
          </a:prstGeom>
        </p:spPr>
      </p:pic>
      <p:pic>
        <p:nvPicPr>
          <p:cNvPr id="9" name="Picture 2" descr="https://www.ilos.com.br/web/wp-content/uploads/gest%C3%A3o-de-transportes_fig1.png">
            <a:extLst>
              <a:ext uri="{FF2B5EF4-FFF2-40B4-BE49-F238E27FC236}">
                <a16:creationId xmlns:a16="http://schemas.microsoft.com/office/drawing/2014/main" id="{E6CB8557-9E1D-41AD-8471-A9156473E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26" y="-5853970"/>
            <a:ext cx="12192000" cy="3332931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100F5008-A82D-4D4F-9537-7A2342238D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1805" y="3161577"/>
            <a:ext cx="600144" cy="425603"/>
          </a:xfrm>
          <a:prstGeom prst="rect">
            <a:avLst/>
          </a:prstGeom>
        </p:spPr>
      </p:pic>
      <p:grpSp>
        <p:nvGrpSpPr>
          <p:cNvPr id="35" name="Agrupar 34">
            <a:extLst>
              <a:ext uri="{FF2B5EF4-FFF2-40B4-BE49-F238E27FC236}">
                <a16:creationId xmlns:a16="http://schemas.microsoft.com/office/drawing/2014/main" id="{99297211-1FBA-4912-84CA-5C38316DF542}"/>
              </a:ext>
            </a:extLst>
          </p:cNvPr>
          <p:cNvGrpSpPr/>
          <p:nvPr/>
        </p:nvGrpSpPr>
        <p:grpSpPr>
          <a:xfrm>
            <a:off x="14214178" y="2739870"/>
            <a:ext cx="1738386" cy="1187607"/>
            <a:chOff x="583426" y="-312767"/>
            <a:chExt cx="1738386" cy="1187607"/>
          </a:xfrm>
        </p:grpSpPr>
        <p:sp>
          <p:nvSpPr>
            <p:cNvPr id="36" name="Seta: Pentágono 35">
              <a:extLst>
                <a:ext uri="{FF2B5EF4-FFF2-40B4-BE49-F238E27FC236}">
                  <a16:creationId xmlns:a16="http://schemas.microsoft.com/office/drawing/2014/main" id="{7ADF19E3-A69B-493B-A10E-EFFDF18E3641}"/>
                </a:ext>
              </a:extLst>
            </p:cNvPr>
            <p:cNvSpPr/>
            <p:nvPr/>
          </p:nvSpPr>
          <p:spPr>
            <a:xfrm rot="10800000">
              <a:off x="583426" y="220"/>
              <a:ext cx="1738386" cy="534322"/>
            </a:xfrm>
            <a:prstGeom prst="homePlat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Seta: Pentágono 4">
              <a:extLst>
                <a:ext uri="{FF2B5EF4-FFF2-40B4-BE49-F238E27FC236}">
                  <a16:creationId xmlns:a16="http://schemas.microsoft.com/office/drawing/2014/main" id="{71984590-EA2F-4982-B307-EDA0ABC000D6}"/>
                </a:ext>
              </a:extLst>
            </p:cNvPr>
            <p:cNvSpPr txBox="1"/>
            <p:nvPr/>
          </p:nvSpPr>
          <p:spPr>
            <a:xfrm>
              <a:off x="895419" y="-312767"/>
              <a:ext cx="1367661" cy="11876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0056" tIns="76200" rIns="14224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kern="1200" dirty="0">
                  <a:solidFill>
                    <a:srgbClr val="0B1654"/>
                  </a:solidFill>
                </a:rPr>
                <a:t>NOSSA EMPRESA</a:t>
              </a:r>
            </a:p>
          </p:txBody>
        </p:sp>
      </p:grp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8ACF32B1-0BD5-4699-AEB4-62321096A4E0}"/>
              </a:ext>
            </a:extLst>
          </p:cNvPr>
          <p:cNvSpPr txBox="1"/>
          <p:nvPr/>
        </p:nvSpPr>
        <p:spPr>
          <a:xfrm>
            <a:off x="-12905183" y="8276086"/>
            <a:ext cx="555791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A Prime Logística está acompanhando o mercado Global visando estar sempre atualizada em busca de novas tecnologias trazendo toda modernidade e inovação no ramo do Comércio Exterior e Logística, capacitando ainda mais nossos serviços e trazendo para nossos clientes e parceiros toda a segurança, confiabilidade e pontualidade nas operações.</a:t>
            </a:r>
          </a:p>
          <a:p>
            <a:endParaRPr lang="pt-BR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DB799866-C80A-405D-AA90-67B2B4BA64FA}"/>
              </a:ext>
            </a:extLst>
          </p:cNvPr>
          <p:cNvSpPr txBox="1"/>
          <p:nvPr/>
        </p:nvSpPr>
        <p:spPr>
          <a:xfrm>
            <a:off x="-10126225" y="1112431"/>
            <a:ext cx="6024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A Prime Logística é uma empresa dinâmica, comprometida com a sociedade e o meio ambiente, fortemente engajada no mercado de transportes de cargas buscando sempre a excelência e qualidade para o seu serviço.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E2CFA97A-1030-4D5B-99C2-BFD08D3473D6}"/>
              </a:ext>
            </a:extLst>
          </p:cNvPr>
          <p:cNvSpPr txBox="1"/>
          <p:nvPr/>
        </p:nvSpPr>
        <p:spPr>
          <a:xfrm>
            <a:off x="-12120644" y="4606223"/>
            <a:ext cx="6111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Nós temos como compromisso a ética, respeito e transparência na comunicação e no atendimento personalizado, pois sabemos o quanto é importante cada operação de nossos clientes e para isso contamos com uma equipe altamente especializada, pronta em atender com qualidade e eficiência trazendo inovação e a otimização para o seu negócio. </a:t>
            </a:r>
            <a:br>
              <a:rPr lang="pt-BR" sz="1200" dirty="0"/>
            </a:br>
            <a:endParaRPr lang="pt-BR" sz="1200" dirty="0"/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B97D1391-A1DA-49DB-9F31-01AB1AA284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019" y="80046"/>
            <a:ext cx="2711884" cy="1840028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671B63D6-3D50-4601-BFAA-D0B39E414272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5382111" y="3052319"/>
            <a:ext cx="2061736" cy="2061736"/>
          </a:xfrm>
          <a:prstGeom prst="diamond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B3ED87C7-0951-44B5-8F40-1344C0DE2AA4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6756245" y="4850948"/>
            <a:ext cx="2040033" cy="1020017"/>
          </a:xfrm>
          <a:prstGeom prst="triangle">
            <a:avLst/>
          </a:prstGeom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83B2D5AE-8D07-431E-9308-96D17301C6E1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5282197" y="-3420356"/>
            <a:ext cx="2040033" cy="1020017"/>
          </a:xfrm>
          <a:prstGeom prst="triangle">
            <a:avLst/>
          </a:prstGeom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id="{8AF6E312-99A4-440D-845C-BA4522BF1F39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7438655" y="-2541191"/>
            <a:ext cx="2061736" cy="2061736"/>
          </a:xfrm>
          <a:prstGeom prst="diamond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337AB9DF-3547-4009-8364-0FF58561C62B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6293942" y="1497043"/>
            <a:ext cx="2061736" cy="2061736"/>
          </a:xfrm>
          <a:prstGeom prst="diamond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C19A26A7-CA9B-4A23-AE87-C39B50651A13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5376919" y="8207848"/>
            <a:ext cx="2061736" cy="2061736"/>
          </a:xfrm>
          <a:prstGeom prst="diamond">
            <a:avLst/>
          </a:prstGeom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58A91D85-7C27-4FCA-9331-35872056569D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2302877" y="-6740533"/>
            <a:ext cx="2061736" cy="2061736"/>
          </a:xfrm>
          <a:prstGeom prst="diamond">
            <a:avLst/>
          </a:prstGeom>
        </p:spPr>
      </p:pic>
      <p:pic>
        <p:nvPicPr>
          <p:cNvPr id="60" name="Imagem 59">
            <a:extLst>
              <a:ext uri="{FF2B5EF4-FFF2-40B4-BE49-F238E27FC236}">
                <a16:creationId xmlns:a16="http://schemas.microsoft.com/office/drawing/2014/main" id="{5ACA90BA-F399-4DCE-AAD1-33C8E55F817A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8067028" y="-5992100"/>
            <a:ext cx="2061736" cy="2061736"/>
          </a:xfrm>
          <a:prstGeom prst="diamond">
            <a:avLst/>
          </a:prstGeom>
        </p:spPr>
      </p:pic>
      <p:pic>
        <p:nvPicPr>
          <p:cNvPr id="61" name="Imagem 60">
            <a:extLst>
              <a:ext uri="{FF2B5EF4-FFF2-40B4-BE49-F238E27FC236}">
                <a16:creationId xmlns:a16="http://schemas.microsoft.com/office/drawing/2014/main" id="{2C8E4ADB-3F45-486C-86D0-B4829EF02939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1877355" y="-6555450"/>
            <a:ext cx="2061736" cy="2061736"/>
          </a:xfrm>
          <a:prstGeom prst="diamond">
            <a:avLst/>
          </a:prstGeom>
        </p:spPr>
      </p:pic>
      <p:pic>
        <p:nvPicPr>
          <p:cNvPr id="64" name="Imagem 63">
            <a:extLst>
              <a:ext uri="{FF2B5EF4-FFF2-40B4-BE49-F238E27FC236}">
                <a16:creationId xmlns:a16="http://schemas.microsoft.com/office/drawing/2014/main" id="{37B1D06C-8C9F-4A81-BBD2-4BF77720D7BC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5782559" y="8254046"/>
            <a:ext cx="2061736" cy="2061736"/>
          </a:xfrm>
          <a:prstGeom prst="diamond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DFCA13B5-0AA9-4F47-834B-810787A44988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4143231" y="6192310"/>
            <a:ext cx="2061736" cy="2061736"/>
          </a:xfrm>
          <a:prstGeom prst="diamond">
            <a:avLst/>
          </a:prstGeom>
        </p:spPr>
      </p:pic>
      <p:grpSp>
        <p:nvGrpSpPr>
          <p:cNvPr id="66" name="Agrupar 65">
            <a:extLst>
              <a:ext uri="{FF2B5EF4-FFF2-40B4-BE49-F238E27FC236}">
                <a16:creationId xmlns:a16="http://schemas.microsoft.com/office/drawing/2014/main" id="{C2EFE9B3-88F2-458A-90C0-788C28385CBE}"/>
              </a:ext>
            </a:extLst>
          </p:cNvPr>
          <p:cNvGrpSpPr/>
          <p:nvPr/>
        </p:nvGrpSpPr>
        <p:grpSpPr>
          <a:xfrm>
            <a:off x="14362093" y="1541832"/>
            <a:ext cx="2029651" cy="2044369"/>
            <a:chOff x="10339160" y="2842119"/>
            <a:chExt cx="2029651" cy="2044369"/>
          </a:xfrm>
        </p:grpSpPr>
        <p:grpSp>
          <p:nvGrpSpPr>
            <p:cNvPr id="67" name="Agrupar 66">
              <a:extLst>
                <a:ext uri="{FF2B5EF4-FFF2-40B4-BE49-F238E27FC236}">
                  <a16:creationId xmlns:a16="http://schemas.microsoft.com/office/drawing/2014/main" id="{230BF8D2-CB9F-4006-BED6-476B29C11670}"/>
                </a:ext>
              </a:extLst>
            </p:cNvPr>
            <p:cNvGrpSpPr/>
            <p:nvPr/>
          </p:nvGrpSpPr>
          <p:grpSpPr>
            <a:xfrm>
              <a:off x="10339160" y="2842119"/>
              <a:ext cx="2029651" cy="2044369"/>
              <a:chOff x="1525060" y="3426832"/>
              <a:chExt cx="2029651" cy="2044369"/>
            </a:xfrm>
          </p:grpSpPr>
          <p:pic>
            <p:nvPicPr>
              <p:cNvPr id="69" name="Imagem 68">
                <a:extLst>
                  <a:ext uri="{FF2B5EF4-FFF2-40B4-BE49-F238E27FC236}">
                    <a16:creationId xmlns:a16="http://schemas.microsoft.com/office/drawing/2014/main" id="{E210BE9E-4670-4648-8C71-01A814B94BA9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7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colorTemperature colorTemp="11500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6200000">
                <a:off x="1015052" y="3941176"/>
                <a:ext cx="2040033" cy="1020017"/>
              </a:xfrm>
              <a:prstGeom prst="triangle">
                <a:avLst/>
              </a:prstGeom>
              <a:ln>
                <a:noFill/>
              </a:ln>
            </p:spPr>
          </p:pic>
          <p:pic>
            <p:nvPicPr>
              <p:cNvPr id="70" name="Imagem 69">
                <a:extLst>
                  <a:ext uri="{FF2B5EF4-FFF2-40B4-BE49-F238E27FC236}">
                    <a16:creationId xmlns:a16="http://schemas.microsoft.com/office/drawing/2014/main" id="{013847F7-EE36-49C4-865C-A7465759215B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7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colorTemperature colorTemp="11500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400000">
                <a:off x="2024686" y="3936840"/>
                <a:ext cx="2040033" cy="1020017"/>
              </a:xfrm>
              <a:prstGeom prst="triangle">
                <a:avLst/>
              </a:prstGeom>
              <a:ln>
                <a:noFill/>
              </a:ln>
            </p:spPr>
          </p:pic>
        </p:grpSp>
        <p:pic>
          <p:nvPicPr>
            <p:cNvPr id="68" name="Imagem 67">
              <a:extLst>
                <a:ext uri="{FF2B5EF4-FFF2-40B4-BE49-F238E27FC236}">
                  <a16:creationId xmlns:a16="http://schemas.microsoft.com/office/drawing/2014/main" id="{6F057D56-03C9-41E8-BF5D-0681432CBA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713"/>
            <a:stretch/>
          </p:blipFill>
          <p:spPr>
            <a:xfrm>
              <a:off x="10871425" y="3470284"/>
              <a:ext cx="897847" cy="783702"/>
            </a:xfrm>
            <a:prstGeom prst="rect">
              <a:avLst/>
            </a:prstGeom>
          </p:spPr>
        </p:pic>
      </p:grpSp>
      <p:pic>
        <p:nvPicPr>
          <p:cNvPr id="71" name="Imagem 70">
            <a:extLst>
              <a:ext uri="{FF2B5EF4-FFF2-40B4-BE49-F238E27FC236}">
                <a16:creationId xmlns:a16="http://schemas.microsoft.com/office/drawing/2014/main" id="{82628682-1161-4708-8B08-07053107FBFF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20847702" y="1622439"/>
            <a:ext cx="2040033" cy="1020017"/>
          </a:xfrm>
          <a:prstGeom prst="triangle">
            <a:avLst/>
          </a:prstGeom>
        </p:spPr>
      </p:pic>
      <p:pic>
        <p:nvPicPr>
          <p:cNvPr id="72" name="Imagem 71">
            <a:extLst>
              <a:ext uri="{FF2B5EF4-FFF2-40B4-BE49-F238E27FC236}">
                <a16:creationId xmlns:a16="http://schemas.microsoft.com/office/drawing/2014/main" id="{FB532E1C-C6D5-4736-B9D1-62F30D0D99AB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9605058" y="8324588"/>
            <a:ext cx="2040033" cy="1020017"/>
          </a:xfrm>
          <a:prstGeom prst="triangle">
            <a:avLst/>
          </a:prstGeom>
        </p:spPr>
      </p:pic>
      <p:sp>
        <p:nvSpPr>
          <p:cNvPr id="38" name="Paralelogramo 37">
            <a:extLst>
              <a:ext uri="{FF2B5EF4-FFF2-40B4-BE49-F238E27FC236}">
                <a16:creationId xmlns:a16="http://schemas.microsoft.com/office/drawing/2014/main" id="{1ED7CF00-6FC1-42D5-9346-CEF44E9386AE}"/>
              </a:ext>
            </a:extLst>
          </p:cNvPr>
          <p:cNvSpPr/>
          <p:nvPr/>
        </p:nvSpPr>
        <p:spPr>
          <a:xfrm>
            <a:off x="-16189744" y="-657644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4" name="Paralelogramo 43">
            <a:extLst>
              <a:ext uri="{FF2B5EF4-FFF2-40B4-BE49-F238E27FC236}">
                <a16:creationId xmlns:a16="http://schemas.microsoft.com/office/drawing/2014/main" id="{95247C45-E6E9-4F9F-ACA7-114FEF28E8E2}"/>
              </a:ext>
            </a:extLst>
          </p:cNvPr>
          <p:cNvSpPr/>
          <p:nvPr/>
        </p:nvSpPr>
        <p:spPr>
          <a:xfrm>
            <a:off x="17949938" y="-808676"/>
            <a:ext cx="9624290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AE14C70D-7823-44EC-A81E-07611046A32B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1FBF1E29-4333-468D-9D20-1F2A64B990EC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5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AE482F99-C848-4F3B-9848-754D8FE9D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BFEA9AF-5513-4217-94D7-079D4A106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4" descr="Mac Cursor PNG Transparent Background, Free Download #1108 - FreeIconsPNG">
            <a:extLst>
              <a:ext uri="{FF2B5EF4-FFF2-40B4-BE49-F238E27FC236}">
                <a16:creationId xmlns:a16="http://schemas.microsoft.com/office/drawing/2014/main" id="{10E52D01-E66F-44B0-8A5C-E042E6355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7679" y="3881147"/>
            <a:ext cx="282260" cy="39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Paralelogramo 107">
            <a:extLst>
              <a:ext uri="{FF2B5EF4-FFF2-40B4-BE49-F238E27FC236}">
                <a16:creationId xmlns:a16="http://schemas.microsoft.com/office/drawing/2014/main" id="{BDBA0301-996F-4398-8EDE-D17B4F34A018}"/>
              </a:ext>
            </a:extLst>
          </p:cNvPr>
          <p:cNvSpPr/>
          <p:nvPr/>
        </p:nvSpPr>
        <p:spPr>
          <a:xfrm>
            <a:off x="-13455565" y="-7455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9" name="Paralelogramo 108">
            <a:extLst>
              <a:ext uri="{FF2B5EF4-FFF2-40B4-BE49-F238E27FC236}">
                <a16:creationId xmlns:a16="http://schemas.microsoft.com/office/drawing/2014/main" id="{4B12299E-A9FA-4595-AE68-75533858B6DE}"/>
              </a:ext>
            </a:extLst>
          </p:cNvPr>
          <p:cNvSpPr/>
          <p:nvPr/>
        </p:nvSpPr>
        <p:spPr>
          <a:xfrm>
            <a:off x="181136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0" name="Retângulo: Cantos Arredondados 109">
            <a:extLst>
              <a:ext uri="{FF2B5EF4-FFF2-40B4-BE49-F238E27FC236}">
                <a16:creationId xmlns:a16="http://schemas.microsoft.com/office/drawing/2014/main" id="{09AEA2DE-8831-4703-BDB7-AE521D6110A6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id="{077DE8A3-1AE9-4D0E-AA47-B5FA62C7E1A2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1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696F58A3-E985-4D27-B5B4-DC38A3F86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236299B0-454A-4E78-AE4C-9CE4CA22D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34" descr="Mac Cursor PNG Transparent Background, Free Download #1108 - FreeIconsPNG">
            <a:extLst>
              <a:ext uri="{FF2B5EF4-FFF2-40B4-BE49-F238E27FC236}">
                <a16:creationId xmlns:a16="http://schemas.microsoft.com/office/drawing/2014/main" id="{9321A951-3EB5-4626-85A4-8AE6937E1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7679" y="3881147"/>
            <a:ext cx="282260" cy="39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" name="Retângulo 114">
            <a:extLst>
              <a:ext uri="{FF2B5EF4-FFF2-40B4-BE49-F238E27FC236}">
                <a16:creationId xmlns:a16="http://schemas.microsoft.com/office/drawing/2014/main" id="{7A81B2DE-F154-4E7C-977D-699B383C4DC4}"/>
              </a:ext>
            </a:extLst>
          </p:cNvPr>
          <p:cNvSpPr/>
          <p:nvPr/>
        </p:nvSpPr>
        <p:spPr>
          <a:xfrm rot="1763847">
            <a:off x="10986286" y="-14519331"/>
            <a:ext cx="7079771" cy="12268200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16" name="Imagem 115">
            <a:extLst>
              <a:ext uri="{FF2B5EF4-FFF2-40B4-BE49-F238E27FC236}">
                <a16:creationId xmlns:a16="http://schemas.microsoft.com/office/drawing/2014/main" id="{E0E5D38A-1E45-4727-A992-BE93FA6F88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58234" y="-2376739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sp>
        <p:nvSpPr>
          <p:cNvPr id="117" name="Retângulo 25">
            <a:extLst>
              <a:ext uri="{FF2B5EF4-FFF2-40B4-BE49-F238E27FC236}">
                <a16:creationId xmlns:a16="http://schemas.microsoft.com/office/drawing/2014/main" id="{3D9496D0-0294-43B2-9D20-2FF9AFB8645D}"/>
              </a:ext>
            </a:extLst>
          </p:cNvPr>
          <p:cNvSpPr/>
          <p:nvPr/>
        </p:nvSpPr>
        <p:spPr>
          <a:xfrm>
            <a:off x="18437140" y="2688317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3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118" name="Retângulo 25">
            <a:extLst>
              <a:ext uri="{FF2B5EF4-FFF2-40B4-BE49-F238E27FC236}">
                <a16:creationId xmlns:a16="http://schemas.microsoft.com/office/drawing/2014/main" id="{D76579B4-93C4-4F44-ADC0-97D447919A90}"/>
              </a:ext>
            </a:extLst>
          </p:cNvPr>
          <p:cNvSpPr/>
          <p:nvPr/>
        </p:nvSpPr>
        <p:spPr>
          <a:xfrm>
            <a:off x="7671360" y="11994467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4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pic>
        <p:nvPicPr>
          <p:cNvPr id="119" name="Imagem 118">
            <a:extLst>
              <a:ext uri="{FF2B5EF4-FFF2-40B4-BE49-F238E27FC236}">
                <a16:creationId xmlns:a16="http://schemas.microsoft.com/office/drawing/2014/main" id="{17254066-38CF-4B47-BDB8-A569EB33331E}"/>
              </a:ext>
            </a:extLst>
          </p:cNvPr>
          <p:cNvPicPr preferRelativeResize="0">
            <a:picLocks/>
          </p:cNvPicPr>
          <p:nvPr/>
        </p:nvPicPr>
        <p:blipFill>
          <a:blip r:embed="rId15"/>
          <a:stretch>
            <a:fillRect/>
          </a:stretch>
        </p:blipFill>
        <p:spPr>
          <a:xfrm rot="10800000" flipH="1">
            <a:off x="-6991268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120" name="Retângulo 119">
            <a:extLst>
              <a:ext uri="{FF2B5EF4-FFF2-40B4-BE49-F238E27FC236}">
                <a16:creationId xmlns:a16="http://schemas.microsoft.com/office/drawing/2014/main" id="{F8C18D96-35FF-43BD-AA10-C80C70C77583}"/>
              </a:ext>
            </a:extLst>
          </p:cNvPr>
          <p:cNvSpPr/>
          <p:nvPr/>
        </p:nvSpPr>
        <p:spPr>
          <a:xfrm>
            <a:off x="-6801582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121" name="Imagem 120">
            <a:extLst>
              <a:ext uri="{FF2B5EF4-FFF2-40B4-BE49-F238E27FC236}">
                <a16:creationId xmlns:a16="http://schemas.microsoft.com/office/drawing/2014/main" id="{CAF64825-AF3F-4888-B9F5-7F3BCF3DDB3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8052" y="3712872"/>
            <a:ext cx="373974" cy="388932"/>
          </a:xfrm>
          <a:prstGeom prst="rect">
            <a:avLst/>
          </a:prstGeom>
        </p:spPr>
      </p:pic>
      <p:pic>
        <p:nvPicPr>
          <p:cNvPr id="122" name="Imagem 121">
            <a:extLst>
              <a:ext uri="{FF2B5EF4-FFF2-40B4-BE49-F238E27FC236}">
                <a16:creationId xmlns:a16="http://schemas.microsoft.com/office/drawing/2014/main" id="{937F1DC7-3DAC-46E2-8C19-F4FA007F5CFC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-4978505" y="3819931"/>
            <a:ext cx="664055" cy="267119"/>
          </a:xfrm>
          <a:prstGeom prst="rect">
            <a:avLst/>
          </a:prstGeom>
        </p:spPr>
      </p:pic>
      <p:pic>
        <p:nvPicPr>
          <p:cNvPr id="123" name="Imagem 122">
            <a:extLst>
              <a:ext uri="{FF2B5EF4-FFF2-40B4-BE49-F238E27FC236}">
                <a16:creationId xmlns:a16="http://schemas.microsoft.com/office/drawing/2014/main" id="{A3235D89-42A0-4222-991E-808E415CD5A9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-6258234" y="3797468"/>
            <a:ext cx="570880" cy="289582"/>
          </a:xfrm>
          <a:prstGeom prst="rect">
            <a:avLst/>
          </a:prstGeom>
        </p:spPr>
      </p:pic>
      <p:pic>
        <p:nvPicPr>
          <p:cNvPr id="124" name="Imagem 123">
            <a:extLst>
              <a:ext uri="{FF2B5EF4-FFF2-40B4-BE49-F238E27FC236}">
                <a16:creationId xmlns:a16="http://schemas.microsoft.com/office/drawing/2014/main" id="{6E00E713-35CB-4C48-BAEC-EC4E69407583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-5714069" y="3834685"/>
            <a:ext cx="322392" cy="253560"/>
          </a:xfrm>
          <a:prstGeom prst="rect">
            <a:avLst/>
          </a:prstGeom>
        </p:spPr>
      </p:pic>
      <p:sp>
        <p:nvSpPr>
          <p:cNvPr id="128" name="Retângulo 25">
            <a:extLst>
              <a:ext uri="{FF2B5EF4-FFF2-40B4-BE49-F238E27FC236}">
                <a16:creationId xmlns:a16="http://schemas.microsoft.com/office/drawing/2014/main" id="{BEEBF599-0F92-4070-8485-604CDD94B8B0}"/>
              </a:ext>
            </a:extLst>
          </p:cNvPr>
          <p:cNvSpPr/>
          <p:nvPr/>
        </p:nvSpPr>
        <p:spPr>
          <a:xfrm>
            <a:off x="-4183635" y="2588605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21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129" name="Retângulo 25">
            <a:extLst>
              <a:ext uri="{FF2B5EF4-FFF2-40B4-BE49-F238E27FC236}">
                <a16:creationId xmlns:a16="http://schemas.microsoft.com/office/drawing/2014/main" id="{4CA0EE96-8CD0-45E5-8220-D1DE06CD1DA0}"/>
              </a:ext>
            </a:extLst>
          </p:cNvPr>
          <p:cNvSpPr/>
          <p:nvPr/>
        </p:nvSpPr>
        <p:spPr>
          <a:xfrm>
            <a:off x="7689159" y="-5580000"/>
            <a:ext cx="2109600" cy="22176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22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</p:spTree>
    <p:extLst>
      <p:ext uri="{BB962C8B-B14F-4D97-AF65-F5344CB8AC3E}">
        <p14:creationId xmlns:p14="http://schemas.microsoft.com/office/powerpoint/2010/main" val="4178911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E980D960-EEC5-4E0A-9113-2D5027772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Mac Cursor PNG Transparent Background, Free Download #1108 - FreeIconsPNG">
            <a:extLst>
              <a:ext uri="{FF2B5EF4-FFF2-40B4-BE49-F238E27FC236}">
                <a16:creationId xmlns:a16="http://schemas.microsoft.com/office/drawing/2014/main" id="{B6BE446F-1EC2-447B-87F8-FEB90DB01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7679" y="3881147"/>
            <a:ext cx="282260" cy="39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4918695" y="-2252954"/>
            <a:ext cx="7079771" cy="12268200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B90E35E-04B7-4003-AFA1-2BDA3AAAFA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466" y="140357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 rot="10800000" flipH="1">
            <a:off x="-198559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8873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57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1814204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534475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1078640" y="3834685"/>
            <a:ext cx="322392" cy="25356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25C1F7-A9E5-4A79-9D0D-C1E06058548C}"/>
              </a:ext>
            </a:extLst>
          </p:cNvPr>
          <p:cNvSpPr txBox="1"/>
          <p:nvPr/>
        </p:nvSpPr>
        <p:spPr>
          <a:xfrm>
            <a:off x="3579514" y="5766156"/>
            <a:ext cx="2196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rgbClr val="A2A1A1"/>
                </a:solidFill>
              </a:rPr>
              <a:t>O MELHOR NO RAMO DE LOGÍTICA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2D98F2F3-2932-4867-9668-D5FE3B7AF0B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13"/>
          <a:stretch/>
        </p:blipFill>
        <p:spPr>
          <a:xfrm>
            <a:off x="5700775" y="5650235"/>
            <a:ext cx="897847" cy="783702"/>
          </a:xfrm>
          <a:prstGeom prst="rect">
            <a:avLst/>
          </a:prstGeom>
          <a:noFill/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id="{8DECC9B2-7577-40B2-AF4B-FE12DF7DBE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836" y="2775039"/>
            <a:ext cx="2420551" cy="1642357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sp>
        <p:nvSpPr>
          <p:cNvPr id="54" name="Retângulo 25">
            <a:extLst>
              <a:ext uri="{FF2B5EF4-FFF2-40B4-BE49-F238E27FC236}">
                <a16:creationId xmlns:a16="http://schemas.microsoft.com/office/drawing/2014/main" id="{917B080A-F254-463F-B43F-F0B25B38D30B}"/>
              </a:ext>
            </a:extLst>
          </p:cNvPr>
          <p:cNvSpPr/>
          <p:nvPr/>
        </p:nvSpPr>
        <p:spPr>
          <a:xfrm>
            <a:off x="7663751" y="4613154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5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5" name="Retângulo 25">
            <a:extLst>
              <a:ext uri="{FF2B5EF4-FFF2-40B4-BE49-F238E27FC236}">
                <a16:creationId xmlns:a16="http://schemas.microsoft.com/office/drawing/2014/main" id="{49E1DE8A-5A72-4A97-B957-91F2CA3B78E0}"/>
              </a:ext>
            </a:extLst>
          </p:cNvPr>
          <p:cNvSpPr/>
          <p:nvPr/>
        </p:nvSpPr>
        <p:spPr>
          <a:xfrm>
            <a:off x="9778019" y="2496923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6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6" name="Retângulo 25">
            <a:extLst>
              <a:ext uri="{FF2B5EF4-FFF2-40B4-BE49-F238E27FC236}">
                <a16:creationId xmlns:a16="http://schemas.microsoft.com/office/drawing/2014/main" id="{D73B0AF6-7976-483E-978E-194128019725}"/>
              </a:ext>
            </a:extLst>
          </p:cNvPr>
          <p:cNvSpPr/>
          <p:nvPr/>
        </p:nvSpPr>
        <p:spPr>
          <a:xfrm>
            <a:off x="5561595" y="2508656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7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7" name="Retângulo 25">
            <a:extLst>
              <a:ext uri="{FF2B5EF4-FFF2-40B4-BE49-F238E27FC236}">
                <a16:creationId xmlns:a16="http://schemas.microsoft.com/office/drawing/2014/main" id="{70CEB060-B0B4-422A-B079-5975BC5F0731}"/>
              </a:ext>
            </a:extLst>
          </p:cNvPr>
          <p:cNvSpPr/>
          <p:nvPr/>
        </p:nvSpPr>
        <p:spPr>
          <a:xfrm>
            <a:off x="7680450" y="372309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8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</p:spTree>
    <p:extLst>
      <p:ext uri="{BB962C8B-B14F-4D97-AF65-F5344CB8AC3E}">
        <p14:creationId xmlns:p14="http://schemas.microsoft.com/office/powerpoint/2010/main" val="543272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66AE6EA1-A247-4006-9A1D-19D80B983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Mac Cursor PNG Transparent Background, Free Download #1108 - FreeIconsPNG">
            <a:extLst>
              <a:ext uri="{FF2B5EF4-FFF2-40B4-BE49-F238E27FC236}">
                <a16:creationId xmlns:a16="http://schemas.microsoft.com/office/drawing/2014/main" id="{B6BE446F-1EC2-447B-87F8-FEB90DB01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7679" y="3881147"/>
            <a:ext cx="282260" cy="39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4918695" y="-2252954"/>
            <a:ext cx="7079771" cy="12268200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B90E35E-04B7-4003-AFA1-2BDA3AAAFA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466" y="140357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sp>
        <p:nvSpPr>
          <p:cNvPr id="32" name="Retângulo 25">
            <a:extLst>
              <a:ext uri="{FF2B5EF4-FFF2-40B4-BE49-F238E27FC236}">
                <a16:creationId xmlns:a16="http://schemas.microsoft.com/office/drawing/2014/main" id="{51D82D46-4849-4130-9FD6-BD37F1CB46C6}"/>
              </a:ext>
            </a:extLst>
          </p:cNvPr>
          <p:cNvSpPr/>
          <p:nvPr/>
        </p:nvSpPr>
        <p:spPr>
          <a:xfrm>
            <a:off x="8519845" y="1807518"/>
            <a:ext cx="3394800" cy="33948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6D7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 rot="10800000" flipH="1">
            <a:off x="-198559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8873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57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1814204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534475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1078640" y="3834685"/>
            <a:ext cx="322392" cy="25356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25C1F7-A9E5-4A79-9D0D-C1E06058548C}"/>
              </a:ext>
            </a:extLst>
          </p:cNvPr>
          <p:cNvSpPr txBox="1"/>
          <p:nvPr/>
        </p:nvSpPr>
        <p:spPr>
          <a:xfrm>
            <a:off x="3579514" y="5766156"/>
            <a:ext cx="2196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rgbClr val="A2A1A1"/>
                </a:solidFill>
              </a:rPr>
              <a:t>O MELHOR NO RAMO DE LOGÍTICA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2D98F2F3-2932-4867-9668-D5FE3B7AF0B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13"/>
          <a:stretch/>
        </p:blipFill>
        <p:spPr>
          <a:xfrm>
            <a:off x="5700775" y="5650235"/>
            <a:ext cx="897847" cy="783702"/>
          </a:xfrm>
          <a:prstGeom prst="rect">
            <a:avLst/>
          </a:prstGeom>
          <a:noFill/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E15A2DC4-194B-46D3-88E0-124C38A037FA}"/>
              </a:ext>
            </a:extLst>
          </p:cNvPr>
          <p:cNvSpPr txBox="1"/>
          <p:nvPr/>
        </p:nvSpPr>
        <p:spPr>
          <a:xfrm>
            <a:off x="8609017" y="2972411"/>
            <a:ext cx="3305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MISSÃO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BAFFA562-F479-4A46-AE2A-2A0E70AD1E95}"/>
              </a:ext>
            </a:extLst>
          </p:cNvPr>
          <p:cNvSpPr txBox="1"/>
          <p:nvPr/>
        </p:nvSpPr>
        <p:spPr>
          <a:xfrm>
            <a:off x="8550456" y="3270735"/>
            <a:ext cx="330562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5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  <p:sp>
        <p:nvSpPr>
          <p:cNvPr id="35" name="Retângulo 25">
            <a:extLst>
              <a:ext uri="{FF2B5EF4-FFF2-40B4-BE49-F238E27FC236}">
                <a16:creationId xmlns:a16="http://schemas.microsoft.com/office/drawing/2014/main" id="{C44BA15F-45EE-4944-9FB9-4E3C90C580F2}"/>
              </a:ext>
            </a:extLst>
          </p:cNvPr>
          <p:cNvSpPr/>
          <p:nvPr/>
        </p:nvSpPr>
        <p:spPr>
          <a:xfrm>
            <a:off x="7663751" y="4613154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5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7" name="Retângulo 25">
            <a:extLst>
              <a:ext uri="{FF2B5EF4-FFF2-40B4-BE49-F238E27FC236}">
                <a16:creationId xmlns:a16="http://schemas.microsoft.com/office/drawing/2014/main" id="{0C8A0638-4331-4810-87B6-1F1F90A392BA}"/>
              </a:ext>
            </a:extLst>
          </p:cNvPr>
          <p:cNvSpPr/>
          <p:nvPr/>
        </p:nvSpPr>
        <p:spPr>
          <a:xfrm>
            <a:off x="5561595" y="2508656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6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8" name="Retângulo 25">
            <a:extLst>
              <a:ext uri="{FF2B5EF4-FFF2-40B4-BE49-F238E27FC236}">
                <a16:creationId xmlns:a16="http://schemas.microsoft.com/office/drawing/2014/main" id="{BC49CEB8-EAFD-4D98-B8BE-A943508CF23D}"/>
              </a:ext>
            </a:extLst>
          </p:cNvPr>
          <p:cNvSpPr/>
          <p:nvPr/>
        </p:nvSpPr>
        <p:spPr>
          <a:xfrm>
            <a:off x="7680450" y="372309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7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</p:spTree>
    <p:extLst>
      <p:ext uri="{BB962C8B-B14F-4D97-AF65-F5344CB8AC3E}">
        <p14:creationId xmlns:p14="http://schemas.microsoft.com/office/powerpoint/2010/main" val="1306322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8EEE297E-137A-4215-BEEB-53322CDF5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Mac Cursor PNG Transparent Background, Free Download #1108 - FreeIconsPNG">
            <a:extLst>
              <a:ext uri="{FF2B5EF4-FFF2-40B4-BE49-F238E27FC236}">
                <a16:creationId xmlns:a16="http://schemas.microsoft.com/office/drawing/2014/main" id="{B6BE446F-1EC2-447B-87F8-FEB90DB01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7679" y="3881147"/>
            <a:ext cx="282260" cy="39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4918695" y="-2252954"/>
            <a:ext cx="7079771" cy="12268200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B90E35E-04B7-4003-AFA1-2BDA3AAAFA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466" y="140357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sp>
        <p:nvSpPr>
          <p:cNvPr id="32" name="Retângulo 25">
            <a:extLst>
              <a:ext uri="{FF2B5EF4-FFF2-40B4-BE49-F238E27FC236}">
                <a16:creationId xmlns:a16="http://schemas.microsoft.com/office/drawing/2014/main" id="{51D82D46-4849-4130-9FD6-BD37F1CB46C6}"/>
              </a:ext>
            </a:extLst>
          </p:cNvPr>
          <p:cNvSpPr/>
          <p:nvPr/>
        </p:nvSpPr>
        <p:spPr>
          <a:xfrm>
            <a:off x="8519845" y="1807518"/>
            <a:ext cx="3394800" cy="33948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6D7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8"/>
          <a:stretch>
            <a:fillRect/>
          </a:stretch>
        </p:blipFill>
        <p:spPr>
          <a:xfrm rot="10800000" flipH="1">
            <a:off x="-198559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8873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57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1814204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534475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1078640" y="3834685"/>
            <a:ext cx="322392" cy="25356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25C1F7-A9E5-4A79-9D0D-C1E06058548C}"/>
              </a:ext>
            </a:extLst>
          </p:cNvPr>
          <p:cNvSpPr txBox="1"/>
          <p:nvPr/>
        </p:nvSpPr>
        <p:spPr>
          <a:xfrm>
            <a:off x="3579514" y="5766156"/>
            <a:ext cx="2196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rgbClr val="A2A1A1"/>
                </a:solidFill>
              </a:rPr>
              <a:t>O MELHOR NO RAMO DE LOGÍTICA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2D98F2F3-2932-4867-9668-D5FE3B7AF0B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13"/>
          <a:stretch/>
        </p:blipFill>
        <p:spPr>
          <a:xfrm>
            <a:off x="5700775" y="5650235"/>
            <a:ext cx="897847" cy="783702"/>
          </a:xfrm>
          <a:prstGeom prst="rect">
            <a:avLst/>
          </a:prstGeom>
          <a:noFill/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E15A2DC4-194B-46D3-88E0-124C38A037FA}"/>
              </a:ext>
            </a:extLst>
          </p:cNvPr>
          <p:cNvSpPr txBox="1"/>
          <p:nvPr/>
        </p:nvSpPr>
        <p:spPr>
          <a:xfrm>
            <a:off x="8609017" y="2972411"/>
            <a:ext cx="3305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MISSÃO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BAFFA562-F479-4A46-AE2A-2A0E70AD1E95}"/>
              </a:ext>
            </a:extLst>
          </p:cNvPr>
          <p:cNvSpPr txBox="1"/>
          <p:nvPr/>
        </p:nvSpPr>
        <p:spPr>
          <a:xfrm>
            <a:off x="8550456" y="3270735"/>
            <a:ext cx="330562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5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  <p:sp>
        <p:nvSpPr>
          <p:cNvPr id="35" name="Retângulo 25">
            <a:extLst>
              <a:ext uri="{FF2B5EF4-FFF2-40B4-BE49-F238E27FC236}">
                <a16:creationId xmlns:a16="http://schemas.microsoft.com/office/drawing/2014/main" id="{709C6CC5-7124-402F-A94F-E61ED5711119}"/>
              </a:ext>
            </a:extLst>
          </p:cNvPr>
          <p:cNvSpPr/>
          <p:nvPr/>
        </p:nvSpPr>
        <p:spPr>
          <a:xfrm>
            <a:off x="7663751" y="4613154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5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7" name="Retângulo 25">
            <a:extLst>
              <a:ext uri="{FF2B5EF4-FFF2-40B4-BE49-F238E27FC236}">
                <a16:creationId xmlns:a16="http://schemas.microsoft.com/office/drawing/2014/main" id="{2C519026-B9C2-489A-9FDB-224F11C7D073}"/>
              </a:ext>
            </a:extLst>
          </p:cNvPr>
          <p:cNvSpPr/>
          <p:nvPr/>
        </p:nvSpPr>
        <p:spPr>
          <a:xfrm>
            <a:off x="5561595" y="2508656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6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8" name="Retângulo 25">
            <a:extLst>
              <a:ext uri="{FF2B5EF4-FFF2-40B4-BE49-F238E27FC236}">
                <a16:creationId xmlns:a16="http://schemas.microsoft.com/office/drawing/2014/main" id="{DA8F444E-3135-4DFD-94F3-6841E1416B3C}"/>
              </a:ext>
            </a:extLst>
          </p:cNvPr>
          <p:cNvSpPr/>
          <p:nvPr/>
        </p:nvSpPr>
        <p:spPr>
          <a:xfrm>
            <a:off x="7680450" y="372309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7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</p:spTree>
    <p:extLst>
      <p:ext uri="{BB962C8B-B14F-4D97-AF65-F5344CB8AC3E}">
        <p14:creationId xmlns:p14="http://schemas.microsoft.com/office/powerpoint/2010/main" val="559389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9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14560331" y="-819996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17153542" y="-1009984"/>
            <a:ext cx="9010650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13479067" y="-15519584"/>
            <a:ext cx="7079771" cy="12268200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2" name="Retângulo 25">
            <a:extLst>
              <a:ext uri="{FF2B5EF4-FFF2-40B4-BE49-F238E27FC236}">
                <a16:creationId xmlns:a16="http://schemas.microsoft.com/office/drawing/2014/main" id="{51D82D46-4849-4130-9FD6-BD37F1CB46C6}"/>
              </a:ext>
            </a:extLst>
          </p:cNvPr>
          <p:cNvSpPr/>
          <p:nvPr/>
        </p:nvSpPr>
        <p:spPr>
          <a:xfrm>
            <a:off x="7614615" y="-3924492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2">
              <a:alphaModFix amt="73000"/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3" name="Retângulo 25">
            <a:extLst>
              <a:ext uri="{FF2B5EF4-FFF2-40B4-BE49-F238E27FC236}">
                <a16:creationId xmlns:a16="http://schemas.microsoft.com/office/drawing/2014/main" id="{D8C469F2-4312-4398-AD2D-B81A0396CFEC}"/>
              </a:ext>
            </a:extLst>
          </p:cNvPr>
          <p:cNvSpPr/>
          <p:nvPr/>
        </p:nvSpPr>
        <p:spPr>
          <a:xfrm>
            <a:off x="7031240" y="8856136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3">
              <a:alphaModFix amt="73000"/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4" name="Retângulo 25">
            <a:extLst>
              <a:ext uri="{FF2B5EF4-FFF2-40B4-BE49-F238E27FC236}">
                <a16:creationId xmlns:a16="http://schemas.microsoft.com/office/drawing/2014/main" id="{C25AA036-7002-4970-B1EC-2A634A312C5C}"/>
              </a:ext>
            </a:extLst>
          </p:cNvPr>
          <p:cNvSpPr/>
          <p:nvPr/>
        </p:nvSpPr>
        <p:spPr>
          <a:xfrm>
            <a:off x="14667903" y="2005523"/>
            <a:ext cx="3395242" cy="3469633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5D81B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5" name="Retângulo 25">
            <a:extLst>
              <a:ext uri="{FF2B5EF4-FFF2-40B4-BE49-F238E27FC236}">
                <a16:creationId xmlns:a16="http://schemas.microsoft.com/office/drawing/2014/main" id="{5D816849-0652-48F1-8A89-D1FADAB9E88A}"/>
              </a:ext>
            </a:extLst>
          </p:cNvPr>
          <p:cNvSpPr/>
          <p:nvPr/>
        </p:nvSpPr>
        <p:spPr>
          <a:xfrm>
            <a:off x="-5037677" y="2248474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4">
              <a:alphaModFix amt="73000"/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0800000" flipH="1">
            <a:off x="-6637268" y="2532825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6447582" y="2886126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4052" y="3618527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-4624505" y="3725586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-5904234" y="3703123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-5360069" y="3740340"/>
            <a:ext cx="322392" cy="253560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F0D3A75D-8836-4C8A-924F-FA01E36E0368}"/>
              </a:ext>
            </a:extLst>
          </p:cNvPr>
          <p:cNvSpPr txBox="1"/>
          <p:nvPr/>
        </p:nvSpPr>
        <p:spPr>
          <a:xfrm>
            <a:off x="14757517" y="3445640"/>
            <a:ext cx="3305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i="1" dirty="0">
                <a:solidFill>
                  <a:schemeClr val="accent1">
                    <a:lumMod val="50000"/>
                  </a:schemeClr>
                </a:solidFill>
              </a:rPr>
              <a:t>NOSSA EMPRESA</a:t>
            </a:r>
          </a:p>
        </p:txBody>
      </p:sp>
      <p:pic>
        <p:nvPicPr>
          <p:cNvPr id="4" name="Gráfico 3" descr="Edifício">
            <a:extLst>
              <a:ext uri="{FF2B5EF4-FFF2-40B4-BE49-F238E27FC236}">
                <a16:creationId xmlns:a16="http://schemas.microsoft.com/office/drawing/2014/main" id="{C2DC2391-240A-4BB3-94A4-727DEC985E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925842" y="3934659"/>
            <a:ext cx="914400" cy="914400"/>
          </a:xfrm>
          <a:prstGeom prst="rect">
            <a:avLst/>
          </a:prstGeom>
        </p:spPr>
      </p:pic>
      <p:pic>
        <p:nvPicPr>
          <p:cNvPr id="31" name="Picture 2" descr="https://www.ilos.com.br/web/wp-content/uploads/gest%C3%A3o-de-transportes_fig1.png">
            <a:extLst>
              <a:ext uri="{FF2B5EF4-FFF2-40B4-BE49-F238E27FC236}">
                <a16:creationId xmlns:a16="http://schemas.microsoft.com/office/drawing/2014/main" id="{A681C815-28FC-4840-BFC8-E29D5289E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3900" y="-5315090"/>
            <a:ext cx="12192000" cy="3332931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36" name="Retângulo 35">
            <a:extLst>
              <a:ext uri="{FF2B5EF4-FFF2-40B4-BE49-F238E27FC236}">
                <a16:creationId xmlns:a16="http://schemas.microsoft.com/office/drawing/2014/main" id="{FF346900-460E-4008-9196-83A9DF3D1C8B}"/>
              </a:ext>
            </a:extLst>
          </p:cNvPr>
          <p:cNvSpPr/>
          <p:nvPr/>
        </p:nvSpPr>
        <p:spPr>
          <a:xfrm rot="1421157">
            <a:off x="-9520613" y="234834"/>
            <a:ext cx="5774134" cy="10672897"/>
          </a:xfrm>
          <a:prstGeom prst="rect">
            <a:avLst/>
          </a:prstGeom>
          <a:solidFill>
            <a:srgbClr val="263387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7" name="Imagem 36">
            <a:extLst>
              <a:ext uri="{FF2B5EF4-FFF2-40B4-BE49-F238E27FC236}">
                <a16:creationId xmlns:a16="http://schemas.microsoft.com/office/drawing/2014/main" id="{8D82EE37-5E82-4DDA-B7E5-99E72C005023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-8580905" y="9406563"/>
            <a:ext cx="2061736" cy="2061736"/>
          </a:xfrm>
          <a:prstGeom prst="diamond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8559BBEF-F80A-4940-BF5D-B878621F0151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17756401" y="-988612"/>
            <a:ext cx="2061736" cy="2061736"/>
          </a:xfrm>
          <a:prstGeom prst="diamond">
            <a:avLst/>
          </a:prstGeom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3AF3D23B-EE6C-4406-AEC0-B9991A59BD4C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12940832" y="1205508"/>
            <a:ext cx="2061736" cy="2061736"/>
          </a:xfrm>
          <a:prstGeom prst="diamond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71DE9760-1936-42F3-BD00-E0D333315B86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13117848" y="-4043895"/>
            <a:ext cx="2061736" cy="2061736"/>
          </a:xfrm>
          <a:prstGeom prst="diamond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24D5FA1A-567E-42DF-AD1A-F13244F3B167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-10055006" y="-6305605"/>
            <a:ext cx="2061736" cy="2061736"/>
          </a:xfrm>
          <a:prstGeom prst="diamond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975ED18B-BA67-49EB-A85F-3DC96D4EC6DB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-4593243" y="-2334605"/>
            <a:ext cx="2061736" cy="2061736"/>
          </a:xfrm>
          <a:prstGeom prst="diamond">
            <a:avLst/>
          </a:prstGeom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B0EBEE27-1873-4FA5-9E98-0711A20EBB97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-8580905" y="-10124454"/>
            <a:ext cx="2061736" cy="2061736"/>
          </a:xfrm>
          <a:prstGeom prst="diamond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15C22903-087A-4E4F-A19E-58392B5619C2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13117848" y="-1134869"/>
            <a:ext cx="2061736" cy="2061736"/>
          </a:xfrm>
          <a:prstGeom prst="diamond">
            <a:avLst/>
          </a:prstGeom>
        </p:spPr>
      </p:pic>
      <p:pic>
        <p:nvPicPr>
          <p:cNvPr id="52" name="Imagem 51">
            <a:extLst>
              <a:ext uri="{FF2B5EF4-FFF2-40B4-BE49-F238E27FC236}">
                <a16:creationId xmlns:a16="http://schemas.microsoft.com/office/drawing/2014/main" id="{3E10C23A-FB3E-4A19-A672-FC2150E9EF6A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-9602383" y="-3603796"/>
            <a:ext cx="2061736" cy="2061736"/>
          </a:xfrm>
          <a:prstGeom prst="diamond">
            <a:avLst/>
          </a:prstGeom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id="{66018BC9-AF1A-4CA5-AE86-0F4F5AEEB3DD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-5857933" y="8722433"/>
            <a:ext cx="2061736" cy="2061736"/>
          </a:xfrm>
          <a:prstGeom prst="diamond">
            <a:avLst/>
          </a:prstGeom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50536F2A-0FE4-4021-BC11-BBAD699350E8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13864106" y="6526041"/>
            <a:ext cx="2061736" cy="2061736"/>
          </a:xfrm>
          <a:prstGeom prst="diamond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AB5AD766-EF26-4CF9-9996-98E77E7B303D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-13648528" y="8238425"/>
            <a:ext cx="2061736" cy="2061736"/>
          </a:xfrm>
          <a:prstGeom prst="diamond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8765D764-98B9-4C58-8696-6512D8A4601C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-7965970" y="8469097"/>
            <a:ext cx="2061736" cy="2061736"/>
          </a:xfrm>
          <a:prstGeom prst="diamond">
            <a:avLst/>
          </a:prstGeom>
        </p:spPr>
      </p:pic>
      <p:pic>
        <p:nvPicPr>
          <p:cNvPr id="57" name="Imagem 56">
            <a:extLst>
              <a:ext uri="{FF2B5EF4-FFF2-40B4-BE49-F238E27FC236}">
                <a16:creationId xmlns:a16="http://schemas.microsoft.com/office/drawing/2014/main" id="{7D53DAA1-15A1-4698-BE66-4B22AEFF200C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18089071" y="8721004"/>
            <a:ext cx="2061736" cy="2061736"/>
          </a:xfrm>
          <a:prstGeom prst="diamond">
            <a:avLst/>
          </a:prstGeom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E3A89727-DBC1-4619-BAF2-FAF71D85B2F6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-11698237" y="8897343"/>
            <a:ext cx="2061736" cy="2061736"/>
          </a:xfrm>
          <a:prstGeom prst="diamond">
            <a:avLst/>
          </a:prstGeom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E630413D-CF39-4647-AAEA-1195BDB3D108}"/>
              </a:ext>
            </a:extLst>
          </p:cNvPr>
          <p:cNvPicPr preferRelativeResize="0"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-10083591" y="-8267572"/>
            <a:ext cx="2061736" cy="2061736"/>
          </a:xfrm>
          <a:prstGeom prst="diamond">
            <a:avLst/>
          </a:prstGeom>
        </p:spPr>
      </p:pic>
      <p:grpSp>
        <p:nvGrpSpPr>
          <p:cNvPr id="60" name="Agrupar 59">
            <a:extLst>
              <a:ext uri="{FF2B5EF4-FFF2-40B4-BE49-F238E27FC236}">
                <a16:creationId xmlns:a16="http://schemas.microsoft.com/office/drawing/2014/main" id="{34EE34DA-7E51-469F-8339-BFE21D81B7FD}"/>
              </a:ext>
            </a:extLst>
          </p:cNvPr>
          <p:cNvGrpSpPr/>
          <p:nvPr/>
        </p:nvGrpSpPr>
        <p:grpSpPr>
          <a:xfrm>
            <a:off x="-6135305" y="1430268"/>
            <a:ext cx="2029651" cy="2044369"/>
            <a:chOff x="10339160" y="2842119"/>
            <a:chExt cx="2029651" cy="2044369"/>
          </a:xfrm>
        </p:grpSpPr>
        <p:grpSp>
          <p:nvGrpSpPr>
            <p:cNvPr id="61" name="Agrupar 60">
              <a:extLst>
                <a:ext uri="{FF2B5EF4-FFF2-40B4-BE49-F238E27FC236}">
                  <a16:creationId xmlns:a16="http://schemas.microsoft.com/office/drawing/2014/main" id="{14211EF5-EED5-4E3A-809E-898FFC1321E0}"/>
                </a:ext>
              </a:extLst>
            </p:cNvPr>
            <p:cNvGrpSpPr/>
            <p:nvPr/>
          </p:nvGrpSpPr>
          <p:grpSpPr>
            <a:xfrm>
              <a:off x="10339160" y="2842119"/>
              <a:ext cx="2029651" cy="2044369"/>
              <a:chOff x="1525060" y="3426832"/>
              <a:chExt cx="2029651" cy="2044369"/>
            </a:xfrm>
          </p:grpSpPr>
          <p:pic>
            <p:nvPicPr>
              <p:cNvPr id="63" name="Imagem 62">
                <a:extLst>
                  <a:ext uri="{FF2B5EF4-FFF2-40B4-BE49-F238E27FC236}">
                    <a16:creationId xmlns:a16="http://schemas.microsoft.com/office/drawing/2014/main" id="{D755E716-8567-412A-AEAF-FDDEB5BC7AC7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15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colorTemperature colorTemp="11500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6200000">
                <a:off x="1015052" y="3941176"/>
                <a:ext cx="2040033" cy="1020017"/>
              </a:xfrm>
              <a:prstGeom prst="triangle">
                <a:avLst/>
              </a:prstGeom>
              <a:ln>
                <a:noFill/>
              </a:ln>
            </p:spPr>
          </p:pic>
          <p:pic>
            <p:nvPicPr>
              <p:cNvPr id="64" name="Imagem 63">
                <a:extLst>
                  <a:ext uri="{FF2B5EF4-FFF2-40B4-BE49-F238E27FC236}">
                    <a16:creationId xmlns:a16="http://schemas.microsoft.com/office/drawing/2014/main" id="{92C5C603-A26F-479B-A2E3-6C39D10341D6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15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colorTemperature colorTemp="11500"/>
                        </a14:imgEffect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5400000">
                <a:off x="2024686" y="3936840"/>
                <a:ext cx="2040033" cy="1020017"/>
              </a:xfrm>
              <a:prstGeom prst="triangle">
                <a:avLst/>
              </a:prstGeom>
              <a:ln>
                <a:noFill/>
              </a:ln>
            </p:spPr>
          </p:pic>
        </p:grpSp>
        <p:pic>
          <p:nvPicPr>
            <p:cNvPr id="62" name="Imagem 61">
              <a:extLst>
                <a:ext uri="{FF2B5EF4-FFF2-40B4-BE49-F238E27FC236}">
                  <a16:creationId xmlns:a16="http://schemas.microsoft.com/office/drawing/2014/main" id="{AF5A8EB0-4925-4F5B-9945-BE09D2198A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713"/>
            <a:stretch/>
          </p:blipFill>
          <p:spPr>
            <a:xfrm>
              <a:off x="10871425" y="3470284"/>
              <a:ext cx="897847" cy="783702"/>
            </a:xfrm>
            <a:prstGeom prst="rect">
              <a:avLst/>
            </a:prstGeom>
          </p:spPr>
        </p:pic>
      </p:grpSp>
      <p:pic>
        <p:nvPicPr>
          <p:cNvPr id="65" name="Imagem 64">
            <a:extLst>
              <a:ext uri="{FF2B5EF4-FFF2-40B4-BE49-F238E27FC236}">
                <a16:creationId xmlns:a16="http://schemas.microsoft.com/office/drawing/2014/main" id="{5788BA6A-7CF8-4576-A5CC-2F26E6C6689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40258" y="3095149"/>
            <a:ext cx="600144" cy="425603"/>
          </a:xfrm>
          <a:prstGeom prst="rect">
            <a:avLst/>
          </a:prstGeom>
        </p:spPr>
      </p:pic>
      <p:grpSp>
        <p:nvGrpSpPr>
          <p:cNvPr id="66" name="Agrupar 65">
            <a:extLst>
              <a:ext uri="{FF2B5EF4-FFF2-40B4-BE49-F238E27FC236}">
                <a16:creationId xmlns:a16="http://schemas.microsoft.com/office/drawing/2014/main" id="{53E27851-CCA7-4050-AC46-F9847EEA32C2}"/>
              </a:ext>
            </a:extLst>
          </p:cNvPr>
          <p:cNvGrpSpPr/>
          <p:nvPr/>
        </p:nvGrpSpPr>
        <p:grpSpPr>
          <a:xfrm>
            <a:off x="-3029062" y="2698341"/>
            <a:ext cx="1738386" cy="1187607"/>
            <a:chOff x="583426" y="-312767"/>
            <a:chExt cx="1738386" cy="1187607"/>
          </a:xfrm>
        </p:grpSpPr>
        <p:sp>
          <p:nvSpPr>
            <p:cNvPr id="67" name="Seta: Pentágono 66">
              <a:extLst>
                <a:ext uri="{FF2B5EF4-FFF2-40B4-BE49-F238E27FC236}">
                  <a16:creationId xmlns:a16="http://schemas.microsoft.com/office/drawing/2014/main" id="{8E324452-4504-4246-BC8E-6532F99E5CE5}"/>
                </a:ext>
              </a:extLst>
            </p:cNvPr>
            <p:cNvSpPr/>
            <p:nvPr/>
          </p:nvSpPr>
          <p:spPr>
            <a:xfrm rot="10800000">
              <a:off x="583426" y="220"/>
              <a:ext cx="1738386" cy="534322"/>
            </a:xfrm>
            <a:prstGeom prst="homePlat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8" name="Seta: Pentágono 4">
              <a:extLst>
                <a:ext uri="{FF2B5EF4-FFF2-40B4-BE49-F238E27FC236}">
                  <a16:creationId xmlns:a16="http://schemas.microsoft.com/office/drawing/2014/main" id="{F2EC6747-DB32-4462-A7EE-519A5149DF41}"/>
                </a:ext>
              </a:extLst>
            </p:cNvPr>
            <p:cNvSpPr txBox="1"/>
            <p:nvPr/>
          </p:nvSpPr>
          <p:spPr>
            <a:xfrm>
              <a:off x="895419" y="-312767"/>
              <a:ext cx="1367661" cy="11876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0056" tIns="76200" rIns="14224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kern="1200" dirty="0">
                  <a:solidFill>
                    <a:srgbClr val="0B1654"/>
                  </a:solidFill>
                </a:rPr>
                <a:t>NOSSA EMPRESA</a:t>
              </a:r>
            </a:p>
          </p:txBody>
        </p:sp>
      </p:grpSp>
      <p:grpSp>
        <p:nvGrpSpPr>
          <p:cNvPr id="70" name="Agrupar 69">
            <a:extLst>
              <a:ext uri="{FF2B5EF4-FFF2-40B4-BE49-F238E27FC236}">
                <a16:creationId xmlns:a16="http://schemas.microsoft.com/office/drawing/2014/main" id="{AEC6EEF1-7CC5-4D48-BA72-52ACDFAAA49B}"/>
              </a:ext>
            </a:extLst>
          </p:cNvPr>
          <p:cNvGrpSpPr/>
          <p:nvPr/>
        </p:nvGrpSpPr>
        <p:grpSpPr>
          <a:xfrm>
            <a:off x="-1389358" y="184946"/>
            <a:ext cx="1177179" cy="318736"/>
            <a:chOff x="-8445" y="-555900"/>
            <a:chExt cx="1177179" cy="318736"/>
          </a:xfrm>
        </p:grpSpPr>
        <p:sp>
          <p:nvSpPr>
            <p:cNvPr id="71" name="Meio-quadro 70">
              <a:extLst>
                <a:ext uri="{FF2B5EF4-FFF2-40B4-BE49-F238E27FC236}">
                  <a16:creationId xmlns:a16="http://schemas.microsoft.com/office/drawing/2014/main" id="{8336F4B2-634F-443E-92C9-736F0C4920C6}"/>
                </a:ext>
              </a:extLst>
            </p:cNvPr>
            <p:cNvSpPr/>
            <p:nvPr/>
          </p:nvSpPr>
          <p:spPr>
            <a:xfrm>
              <a:off x="149942" y="-555900"/>
              <a:ext cx="260350" cy="266700"/>
            </a:xfrm>
            <a:prstGeom prst="halfFrame">
              <a:avLst/>
            </a:prstGeom>
            <a:solidFill>
              <a:srgbClr val="26338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72" name="CaixaDeTexto 71">
              <a:extLst>
                <a:ext uri="{FF2B5EF4-FFF2-40B4-BE49-F238E27FC236}">
                  <a16:creationId xmlns:a16="http://schemas.microsoft.com/office/drawing/2014/main" id="{D4080921-15CA-4F9B-9FF9-70E0640E3688}"/>
                </a:ext>
              </a:extLst>
            </p:cNvPr>
            <p:cNvSpPr txBox="1"/>
            <p:nvPr/>
          </p:nvSpPr>
          <p:spPr>
            <a:xfrm>
              <a:off x="-8445" y="-514163"/>
              <a:ext cx="11771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i="1" dirty="0">
                  <a:solidFill>
                    <a:schemeClr val="accent1">
                      <a:lumMod val="50000"/>
                    </a:schemeClr>
                  </a:solidFill>
                </a:rPr>
                <a:t>VOLTAR</a:t>
              </a:r>
            </a:p>
          </p:txBody>
        </p:sp>
      </p:grpSp>
      <p:pic>
        <p:nvPicPr>
          <p:cNvPr id="73" name="Imagem 72">
            <a:extLst>
              <a:ext uri="{FF2B5EF4-FFF2-40B4-BE49-F238E27FC236}">
                <a16:creationId xmlns:a16="http://schemas.microsoft.com/office/drawing/2014/main" id="{06412F86-173C-4FE2-92CD-9D2B9828CC6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flipV="1">
            <a:off x="12393044" y="2673088"/>
            <a:ext cx="7514699" cy="70499"/>
          </a:xfrm>
          <a:prstGeom prst="rect">
            <a:avLst/>
          </a:prstGeom>
        </p:spPr>
      </p:pic>
      <p:sp>
        <p:nvSpPr>
          <p:cNvPr id="69" name="Retângulo 68">
            <a:extLst>
              <a:ext uri="{FF2B5EF4-FFF2-40B4-BE49-F238E27FC236}">
                <a16:creationId xmlns:a16="http://schemas.microsoft.com/office/drawing/2014/main" id="{E4997500-5CE0-4A6D-820D-A05D44CFEBA5}"/>
              </a:ext>
            </a:extLst>
          </p:cNvPr>
          <p:cNvSpPr/>
          <p:nvPr/>
        </p:nvSpPr>
        <p:spPr>
          <a:xfrm>
            <a:off x="-9910922" y="-188686"/>
            <a:ext cx="3773713" cy="7910286"/>
          </a:xfrm>
          <a:prstGeom prst="rect">
            <a:avLst/>
          </a:prstGeom>
          <a:solidFill>
            <a:srgbClr val="26378E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4" name="Retângulo 73">
            <a:extLst>
              <a:ext uri="{FF2B5EF4-FFF2-40B4-BE49-F238E27FC236}">
                <a16:creationId xmlns:a16="http://schemas.microsoft.com/office/drawing/2014/main" id="{691650B9-FBF1-4E54-A4FA-7F1ED1FA921F}"/>
              </a:ext>
            </a:extLst>
          </p:cNvPr>
          <p:cNvSpPr/>
          <p:nvPr/>
        </p:nvSpPr>
        <p:spPr>
          <a:xfrm>
            <a:off x="3773713" y="10795826"/>
            <a:ext cx="4310743" cy="7910286"/>
          </a:xfrm>
          <a:prstGeom prst="rect">
            <a:avLst/>
          </a:prstGeom>
          <a:solidFill>
            <a:srgbClr val="6D7083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5" name="Retângulo 74">
            <a:extLst>
              <a:ext uri="{FF2B5EF4-FFF2-40B4-BE49-F238E27FC236}">
                <a16:creationId xmlns:a16="http://schemas.microsoft.com/office/drawing/2014/main" id="{ACE4670F-1A71-4375-90B3-13695357C050}"/>
              </a:ext>
            </a:extLst>
          </p:cNvPr>
          <p:cNvSpPr/>
          <p:nvPr/>
        </p:nvSpPr>
        <p:spPr>
          <a:xfrm>
            <a:off x="14160794" y="0"/>
            <a:ext cx="4310743" cy="7910286"/>
          </a:xfrm>
          <a:prstGeom prst="rect">
            <a:avLst/>
          </a:prstGeom>
          <a:solidFill>
            <a:srgbClr val="6695C2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2F17351C-E4C9-41ED-ABCB-3F2EED0F763F}"/>
              </a:ext>
            </a:extLst>
          </p:cNvPr>
          <p:cNvSpPr txBox="1"/>
          <p:nvPr/>
        </p:nvSpPr>
        <p:spPr>
          <a:xfrm>
            <a:off x="-9425858" y="3984173"/>
            <a:ext cx="2975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MISSÃO</a:t>
            </a:r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EB9EE217-3576-4ECE-B0C0-6604F3258530}"/>
              </a:ext>
            </a:extLst>
          </p:cNvPr>
          <p:cNvSpPr txBox="1"/>
          <p:nvPr/>
        </p:nvSpPr>
        <p:spPr>
          <a:xfrm>
            <a:off x="4816415" y="14750969"/>
            <a:ext cx="297542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VISÃO</a:t>
            </a:r>
          </a:p>
          <a:p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903178D9-6723-43C3-AF70-654ABC1CA22E}"/>
              </a:ext>
            </a:extLst>
          </p:cNvPr>
          <p:cNvSpPr txBox="1"/>
          <p:nvPr/>
        </p:nvSpPr>
        <p:spPr>
          <a:xfrm>
            <a:off x="14787234" y="3976915"/>
            <a:ext cx="33916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VALORES</a:t>
            </a:r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82" name="CaixaDeTexto 81">
            <a:extLst>
              <a:ext uri="{FF2B5EF4-FFF2-40B4-BE49-F238E27FC236}">
                <a16:creationId xmlns:a16="http://schemas.microsoft.com/office/drawing/2014/main" id="{319B8396-ADED-44A2-A950-7AE00F716C7F}"/>
              </a:ext>
            </a:extLst>
          </p:cNvPr>
          <p:cNvSpPr txBox="1"/>
          <p:nvPr/>
        </p:nvSpPr>
        <p:spPr>
          <a:xfrm>
            <a:off x="13899989" y="5390164"/>
            <a:ext cx="60814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</a:rPr>
              <a:t>Excelência Operacional</a:t>
            </a:r>
          </a:p>
          <a:p>
            <a:endParaRPr lang="pt-BR" sz="2400" b="1" i="1" dirty="0">
              <a:solidFill>
                <a:schemeClr val="bg1"/>
              </a:solidFill>
            </a:endParaRPr>
          </a:p>
          <a:p>
            <a:r>
              <a:rPr lang="pt-BR" sz="2400" b="1" i="1" dirty="0">
                <a:solidFill>
                  <a:schemeClr val="bg1"/>
                </a:solidFill>
              </a:rPr>
              <a:t>• Responsabilidade e Comprometimento </a:t>
            </a:r>
          </a:p>
          <a:p>
            <a:r>
              <a:rPr lang="pt-BR" sz="2400" b="1" i="1" dirty="0">
                <a:solidFill>
                  <a:schemeClr val="bg1"/>
                </a:solidFill>
              </a:rPr>
              <a:t>• Respeito ao Meio Ambiente </a:t>
            </a:r>
          </a:p>
          <a:p>
            <a:r>
              <a:rPr lang="pt-BR" sz="2400" b="1" i="1" dirty="0">
                <a:solidFill>
                  <a:schemeClr val="bg1"/>
                </a:solidFill>
              </a:rPr>
              <a:t>• Ética e Transparência</a:t>
            </a:r>
          </a:p>
          <a:p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B90E35E-04B7-4003-AFA1-2BDA3AAAFAC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03" y="344314"/>
            <a:ext cx="2711884" cy="1840028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sp>
        <p:nvSpPr>
          <p:cNvPr id="83" name="Retângulo 25">
            <a:extLst>
              <a:ext uri="{FF2B5EF4-FFF2-40B4-BE49-F238E27FC236}">
                <a16:creationId xmlns:a16="http://schemas.microsoft.com/office/drawing/2014/main" id="{07E7B034-340B-4F60-AF99-AEFE754C7C50}"/>
              </a:ext>
            </a:extLst>
          </p:cNvPr>
          <p:cNvSpPr/>
          <p:nvPr/>
        </p:nvSpPr>
        <p:spPr>
          <a:xfrm>
            <a:off x="16660959" y="1807518"/>
            <a:ext cx="3394800" cy="33948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6D7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84" name="CaixaDeTexto 83">
            <a:extLst>
              <a:ext uri="{FF2B5EF4-FFF2-40B4-BE49-F238E27FC236}">
                <a16:creationId xmlns:a16="http://schemas.microsoft.com/office/drawing/2014/main" id="{98A30EE8-5AFF-410B-B17C-0F638F803FB5}"/>
              </a:ext>
            </a:extLst>
          </p:cNvPr>
          <p:cNvSpPr txBox="1"/>
          <p:nvPr/>
        </p:nvSpPr>
        <p:spPr>
          <a:xfrm>
            <a:off x="16750131" y="2972411"/>
            <a:ext cx="3305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MISSÃO</a:t>
            </a:r>
          </a:p>
        </p:txBody>
      </p:sp>
      <p:sp>
        <p:nvSpPr>
          <p:cNvPr id="85" name="CaixaDeTexto 84">
            <a:extLst>
              <a:ext uri="{FF2B5EF4-FFF2-40B4-BE49-F238E27FC236}">
                <a16:creationId xmlns:a16="http://schemas.microsoft.com/office/drawing/2014/main" id="{7BBA4FB0-564D-447D-92E7-7C6A744B5B72}"/>
              </a:ext>
            </a:extLst>
          </p:cNvPr>
          <p:cNvSpPr txBox="1"/>
          <p:nvPr/>
        </p:nvSpPr>
        <p:spPr>
          <a:xfrm>
            <a:off x="16691570" y="3270735"/>
            <a:ext cx="330562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5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  <p:sp>
        <p:nvSpPr>
          <p:cNvPr id="86" name="Retângulo 25">
            <a:extLst>
              <a:ext uri="{FF2B5EF4-FFF2-40B4-BE49-F238E27FC236}">
                <a16:creationId xmlns:a16="http://schemas.microsoft.com/office/drawing/2014/main" id="{DC489F52-C956-4208-9847-DBDAEA21CC5C}"/>
              </a:ext>
            </a:extLst>
          </p:cNvPr>
          <p:cNvSpPr/>
          <p:nvPr/>
        </p:nvSpPr>
        <p:spPr>
          <a:xfrm>
            <a:off x="7671360" y="9718301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3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87" name="Retângulo 25">
            <a:extLst>
              <a:ext uri="{FF2B5EF4-FFF2-40B4-BE49-F238E27FC236}">
                <a16:creationId xmlns:a16="http://schemas.microsoft.com/office/drawing/2014/main" id="{C6406D3C-CDAA-48F5-BB34-0540551FAB59}"/>
              </a:ext>
            </a:extLst>
          </p:cNvPr>
          <p:cNvSpPr/>
          <p:nvPr/>
        </p:nvSpPr>
        <p:spPr>
          <a:xfrm>
            <a:off x="-4045989" y="2588605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4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88" name="Retângulo 25">
            <a:extLst>
              <a:ext uri="{FF2B5EF4-FFF2-40B4-BE49-F238E27FC236}">
                <a16:creationId xmlns:a16="http://schemas.microsoft.com/office/drawing/2014/main" id="{F387E4EE-4843-4679-AC50-70C917B76507}"/>
              </a:ext>
            </a:extLst>
          </p:cNvPr>
          <p:cNvSpPr/>
          <p:nvPr/>
        </p:nvSpPr>
        <p:spPr>
          <a:xfrm>
            <a:off x="7689159" y="-6892610"/>
            <a:ext cx="2109600" cy="22176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21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grpSp>
        <p:nvGrpSpPr>
          <p:cNvPr id="89" name="Agrupar 88">
            <a:extLst>
              <a:ext uri="{FF2B5EF4-FFF2-40B4-BE49-F238E27FC236}">
                <a16:creationId xmlns:a16="http://schemas.microsoft.com/office/drawing/2014/main" id="{1EAB9D96-0DA0-47E6-8804-5A33388E9004}"/>
              </a:ext>
            </a:extLst>
          </p:cNvPr>
          <p:cNvGrpSpPr/>
          <p:nvPr/>
        </p:nvGrpSpPr>
        <p:grpSpPr>
          <a:xfrm>
            <a:off x="15593942" y="2552281"/>
            <a:ext cx="1476375" cy="1494286"/>
            <a:chOff x="9668555" y="617027"/>
            <a:chExt cx="1476375" cy="1494286"/>
          </a:xfrm>
        </p:grpSpPr>
        <p:sp>
          <p:nvSpPr>
            <p:cNvPr id="90" name="Elipse 89">
              <a:extLst>
                <a:ext uri="{FF2B5EF4-FFF2-40B4-BE49-F238E27FC236}">
                  <a16:creationId xmlns:a16="http://schemas.microsoft.com/office/drawing/2014/main" id="{8DEF7BDE-72DE-4354-994F-AA24BE92DFD3}"/>
                </a:ext>
              </a:extLst>
            </p:cNvPr>
            <p:cNvSpPr/>
            <p:nvPr/>
          </p:nvSpPr>
          <p:spPr>
            <a:xfrm>
              <a:off x="9668555" y="61702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91" name="Gráfico 90" descr="Aperto de mãos">
              <a:extLst>
                <a:ext uri="{FF2B5EF4-FFF2-40B4-BE49-F238E27FC236}">
                  <a16:creationId xmlns:a16="http://schemas.microsoft.com/office/drawing/2014/main" id="{2B737BCA-3EC0-4CCA-883D-A73780A5F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9726774" y="723739"/>
              <a:ext cx="1359934" cy="1387574"/>
            </a:xfrm>
            <a:prstGeom prst="rect">
              <a:avLst/>
            </a:prstGeom>
          </p:spPr>
        </p:pic>
      </p:grpSp>
      <p:grpSp>
        <p:nvGrpSpPr>
          <p:cNvPr id="92" name="Agrupar 91">
            <a:extLst>
              <a:ext uri="{FF2B5EF4-FFF2-40B4-BE49-F238E27FC236}">
                <a16:creationId xmlns:a16="http://schemas.microsoft.com/office/drawing/2014/main" id="{60C646EE-6CA8-4FB2-911D-65E860FEE9B9}"/>
              </a:ext>
            </a:extLst>
          </p:cNvPr>
          <p:cNvGrpSpPr/>
          <p:nvPr/>
        </p:nvGrpSpPr>
        <p:grpSpPr>
          <a:xfrm>
            <a:off x="5190896" y="13038174"/>
            <a:ext cx="1476375" cy="1485900"/>
            <a:chOff x="13679805" y="1512377"/>
            <a:chExt cx="1476375" cy="1485900"/>
          </a:xfrm>
        </p:grpSpPr>
        <p:sp>
          <p:nvSpPr>
            <p:cNvPr id="93" name="Elipse 92">
              <a:extLst>
                <a:ext uri="{FF2B5EF4-FFF2-40B4-BE49-F238E27FC236}">
                  <a16:creationId xmlns:a16="http://schemas.microsoft.com/office/drawing/2014/main" id="{E6AAE032-4C7A-41FF-A338-89D882F08F13}"/>
                </a:ext>
              </a:extLst>
            </p:cNvPr>
            <p:cNvSpPr/>
            <p:nvPr/>
          </p:nvSpPr>
          <p:spPr>
            <a:xfrm>
              <a:off x="13679805" y="151237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94" name="Gráfico 93" descr="Gráfico de barras com tendência ascendente">
              <a:extLst>
                <a:ext uri="{FF2B5EF4-FFF2-40B4-BE49-F238E27FC236}">
                  <a16:creationId xmlns:a16="http://schemas.microsoft.com/office/drawing/2014/main" id="{E23C1985-53D4-4717-A750-4A4CF19F8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3812384" y="1701038"/>
              <a:ext cx="1159037" cy="1159037"/>
            </a:xfrm>
            <a:prstGeom prst="rect">
              <a:avLst/>
            </a:prstGeom>
          </p:spPr>
        </p:pic>
      </p:grpSp>
      <p:grpSp>
        <p:nvGrpSpPr>
          <p:cNvPr id="95" name="Agrupar 94">
            <a:extLst>
              <a:ext uri="{FF2B5EF4-FFF2-40B4-BE49-F238E27FC236}">
                <a16:creationId xmlns:a16="http://schemas.microsoft.com/office/drawing/2014/main" id="{E4DF14FD-1BA8-461B-B0CE-BDB0350BF522}"/>
              </a:ext>
            </a:extLst>
          </p:cNvPr>
          <p:cNvGrpSpPr/>
          <p:nvPr/>
        </p:nvGrpSpPr>
        <p:grpSpPr>
          <a:xfrm>
            <a:off x="-8859617" y="2535538"/>
            <a:ext cx="1476375" cy="1485900"/>
            <a:chOff x="13643454" y="3429000"/>
            <a:chExt cx="1476375" cy="1485900"/>
          </a:xfrm>
        </p:grpSpPr>
        <p:sp>
          <p:nvSpPr>
            <p:cNvPr id="96" name="Elipse 95">
              <a:extLst>
                <a:ext uri="{FF2B5EF4-FFF2-40B4-BE49-F238E27FC236}">
                  <a16:creationId xmlns:a16="http://schemas.microsoft.com/office/drawing/2014/main" id="{E7A0DEB2-E8AE-4A44-BADB-C3D6DD9685DC}"/>
                </a:ext>
              </a:extLst>
            </p:cNvPr>
            <p:cNvSpPr/>
            <p:nvPr/>
          </p:nvSpPr>
          <p:spPr>
            <a:xfrm>
              <a:off x="13643454" y="3429000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97" name="Gráfico 96" descr="Área de Transferência">
              <a:extLst>
                <a:ext uri="{FF2B5EF4-FFF2-40B4-BE49-F238E27FC236}">
                  <a16:creationId xmlns:a16="http://schemas.microsoft.com/office/drawing/2014/main" id="{36E4DA71-F568-4F4C-B799-B4F330419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3837784" y="3569958"/>
              <a:ext cx="1082307" cy="1203983"/>
            </a:xfrm>
            <a:prstGeom prst="rect">
              <a:avLst/>
            </a:prstGeom>
          </p:spPr>
        </p:pic>
        <p:pic>
          <p:nvPicPr>
            <p:cNvPr id="98" name="Gráfico 97" descr="Lápis">
              <a:extLst>
                <a:ext uri="{FF2B5EF4-FFF2-40B4-BE49-F238E27FC236}">
                  <a16:creationId xmlns:a16="http://schemas.microsoft.com/office/drawing/2014/main" id="{56370E27-F09C-408A-902C-42CF32426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 rot="471103">
              <a:off x="14435444" y="4018850"/>
              <a:ext cx="455612" cy="506833"/>
            </a:xfrm>
            <a:prstGeom prst="rect">
              <a:avLst/>
            </a:prstGeom>
          </p:spPr>
        </p:pic>
        <p:pic>
          <p:nvPicPr>
            <p:cNvPr id="99" name="Gráfico 98" descr="Lápis">
              <a:extLst>
                <a:ext uri="{FF2B5EF4-FFF2-40B4-BE49-F238E27FC236}">
                  <a16:creationId xmlns:a16="http://schemas.microsoft.com/office/drawing/2014/main" id="{69B8B9F4-A212-4883-9BDE-831231A31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 rot="471103">
              <a:off x="14435445" y="4082105"/>
              <a:ext cx="455612" cy="506833"/>
            </a:xfrm>
            <a:prstGeom prst="rect">
              <a:avLst/>
            </a:prstGeom>
          </p:spPr>
        </p:pic>
        <p:pic>
          <p:nvPicPr>
            <p:cNvPr id="100" name="Gráfico 99" descr="Lápis">
              <a:extLst>
                <a:ext uri="{FF2B5EF4-FFF2-40B4-BE49-F238E27FC236}">
                  <a16:creationId xmlns:a16="http://schemas.microsoft.com/office/drawing/2014/main" id="{ADDABA12-BB32-4128-AA3A-BDFBCAD79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 rot="471103">
              <a:off x="14424673" y="4057214"/>
              <a:ext cx="455612" cy="506833"/>
            </a:xfrm>
            <a:prstGeom prst="rect">
              <a:avLst/>
            </a:prstGeom>
          </p:spPr>
        </p:pic>
        <p:cxnSp>
          <p:nvCxnSpPr>
            <p:cNvPr id="101" name="Conector reto 100">
              <a:extLst>
                <a:ext uri="{FF2B5EF4-FFF2-40B4-BE49-F238E27FC236}">
                  <a16:creationId xmlns:a16="http://schemas.microsoft.com/office/drawing/2014/main" id="{CC46F97B-858F-4458-8E8B-765B8A6C0BCB}"/>
                </a:ext>
              </a:extLst>
            </p:cNvPr>
            <p:cNvCxnSpPr/>
            <p:nvPr/>
          </p:nvCxnSpPr>
          <p:spPr>
            <a:xfrm>
              <a:off x="14179641" y="4026017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ector reto 101">
              <a:extLst>
                <a:ext uri="{FF2B5EF4-FFF2-40B4-BE49-F238E27FC236}">
                  <a16:creationId xmlns:a16="http://schemas.microsoft.com/office/drawing/2014/main" id="{D8EC9EAC-957E-4D14-8283-FBBE725765B0}"/>
                </a:ext>
              </a:extLst>
            </p:cNvPr>
            <p:cNvCxnSpPr/>
            <p:nvPr/>
          </p:nvCxnSpPr>
          <p:spPr>
            <a:xfrm>
              <a:off x="14179692" y="4122611"/>
              <a:ext cx="398492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ector reto 102">
              <a:extLst>
                <a:ext uri="{FF2B5EF4-FFF2-40B4-BE49-F238E27FC236}">
                  <a16:creationId xmlns:a16="http://schemas.microsoft.com/office/drawing/2014/main" id="{74769B59-9713-4D81-9C7E-433777944E35}"/>
                </a:ext>
              </a:extLst>
            </p:cNvPr>
            <p:cNvCxnSpPr/>
            <p:nvPr/>
          </p:nvCxnSpPr>
          <p:spPr>
            <a:xfrm>
              <a:off x="14179638" y="4219206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7170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A360367-EBD4-4FCF-B496-4D7421024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581" y="-338488"/>
            <a:ext cx="12373161" cy="8248774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661330E7-65A1-4273-9760-845BC39838A8}"/>
              </a:ext>
            </a:extLst>
          </p:cNvPr>
          <p:cNvSpPr/>
          <p:nvPr/>
        </p:nvSpPr>
        <p:spPr>
          <a:xfrm>
            <a:off x="0" y="-188686"/>
            <a:ext cx="3773713" cy="7910286"/>
          </a:xfrm>
          <a:prstGeom prst="rect">
            <a:avLst/>
          </a:prstGeom>
          <a:solidFill>
            <a:srgbClr val="26378E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ECE4E9A-755C-427A-9891-6212C23D4990}"/>
              </a:ext>
            </a:extLst>
          </p:cNvPr>
          <p:cNvSpPr/>
          <p:nvPr/>
        </p:nvSpPr>
        <p:spPr>
          <a:xfrm>
            <a:off x="3773713" y="0"/>
            <a:ext cx="4310743" cy="7910286"/>
          </a:xfrm>
          <a:prstGeom prst="rect">
            <a:avLst/>
          </a:prstGeom>
          <a:solidFill>
            <a:srgbClr val="6D7083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D3CC696-E478-4F9B-B5FA-48AF407AD0BD}"/>
              </a:ext>
            </a:extLst>
          </p:cNvPr>
          <p:cNvSpPr/>
          <p:nvPr/>
        </p:nvSpPr>
        <p:spPr>
          <a:xfrm>
            <a:off x="8084456" y="0"/>
            <a:ext cx="4310743" cy="7910286"/>
          </a:xfrm>
          <a:prstGeom prst="rect">
            <a:avLst/>
          </a:prstGeom>
          <a:solidFill>
            <a:srgbClr val="6695C2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B16E931-87F5-4D36-8927-8E02C451700D}"/>
              </a:ext>
            </a:extLst>
          </p:cNvPr>
          <p:cNvSpPr txBox="1"/>
          <p:nvPr/>
        </p:nvSpPr>
        <p:spPr>
          <a:xfrm>
            <a:off x="485064" y="3984173"/>
            <a:ext cx="2975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MISSÃO</a:t>
            </a:r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558FD96-5E6C-42AA-BA5D-EB0EC7A76B94}"/>
              </a:ext>
            </a:extLst>
          </p:cNvPr>
          <p:cNvSpPr txBox="1"/>
          <p:nvPr/>
        </p:nvSpPr>
        <p:spPr>
          <a:xfrm>
            <a:off x="4816415" y="3955143"/>
            <a:ext cx="297542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VISÃO</a:t>
            </a:r>
          </a:p>
          <a:p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7C296C3-311A-4ACB-8B94-D8479F862141}"/>
              </a:ext>
            </a:extLst>
          </p:cNvPr>
          <p:cNvSpPr txBox="1"/>
          <p:nvPr/>
        </p:nvSpPr>
        <p:spPr>
          <a:xfrm>
            <a:off x="8710896" y="3976915"/>
            <a:ext cx="33916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VALORES</a:t>
            </a:r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8A7F297-F877-43D7-BB64-8F500A393D24}"/>
              </a:ext>
            </a:extLst>
          </p:cNvPr>
          <p:cNvSpPr txBox="1"/>
          <p:nvPr/>
        </p:nvSpPr>
        <p:spPr>
          <a:xfrm>
            <a:off x="13899989" y="5390164"/>
            <a:ext cx="60814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</a:rPr>
              <a:t>Excelência Operacional</a:t>
            </a:r>
          </a:p>
          <a:p>
            <a:endParaRPr lang="pt-BR" sz="2400" b="1" i="1" dirty="0">
              <a:solidFill>
                <a:schemeClr val="bg1"/>
              </a:solidFill>
            </a:endParaRPr>
          </a:p>
          <a:p>
            <a:r>
              <a:rPr lang="pt-BR" sz="2400" b="1" i="1" dirty="0">
                <a:solidFill>
                  <a:schemeClr val="bg1"/>
                </a:solidFill>
              </a:rPr>
              <a:t>• Responsabilidade e Comprometimento </a:t>
            </a:r>
          </a:p>
          <a:p>
            <a:r>
              <a:rPr lang="pt-BR" sz="2400" b="1" i="1" dirty="0">
                <a:solidFill>
                  <a:schemeClr val="bg1"/>
                </a:solidFill>
              </a:rPr>
              <a:t>• Respeito ao Meio Ambiente </a:t>
            </a:r>
          </a:p>
          <a:p>
            <a:r>
              <a:rPr lang="pt-BR" sz="2400" b="1" i="1" dirty="0">
                <a:solidFill>
                  <a:schemeClr val="bg1"/>
                </a:solidFill>
              </a:rPr>
              <a:t>• Ética e Transparência</a:t>
            </a:r>
          </a:p>
          <a:p>
            <a:endParaRPr lang="pt-BR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3DF2B84B-2782-4D55-87BB-168A63371A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74" y="344314"/>
            <a:ext cx="1496912" cy="1015663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FE415C-D908-48E1-8EA0-BB44C2C53C12}"/>
              </a:ext>
            </a:extLst>
          </p:cNvPr>
          <p:cNvSpPr txBox="1"/>
          <p:nvPr/>
        </p:nvSpPr>
        <p:spPr>
          <a:xfrm>
            <a:off x="-6686887" y="5065291"/>
            <a:ext cx="564418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i="1" dirty="0">
                <a:solidFill>
                  <a:schemeClr val="bg1"/>
                </a:solidFill>
              </a:rPr>
              <a:t>Temos como missão oferecer as melhores e inovadoras soluções logísticas.</a:t>
            </a:r>
          </a:p>
          <a:p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8FED7FA-E3ED-4C9D-AFCC-D42AC7513198}"/>
              </a:ext>
            </a:extLst>
          </p:cNvPr>
          <p:cNvSpPr txBox="1"/>
          <p:nvPr/>
        </p:nvSpPr>
        <p:spPr>
          <a:xfrm>
            <a:off x="-6267441" y="9473820"/>
            <a:ext cx="520065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i="1" dirty="0">
                <a:solidFill>
                  <a:schemeClr val="bg1"/>
                </a:solidFill>
              </a:rPr>
              <a:t>Garantindo a pontualidade e confiabilidade em nossos serviços.</a:t>
            </a:r>
          </a:p>
          <a:p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2E4A350-6B53-4E0A-88FE-9302594E04B1}"/>
              </a:ext>
            </a:extLst>
          </p:cNvPr>
          <p:cNvSpPr txBox="1"/>
          <p:nvPr/>
        </p:nvSpPr>
        <p:spPr>
          <a:xfrm>
            <a:off x="173274" y="10257467"/>
            <a:ext cx="5450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i="1" dirty="0">
                <a:solidFill>
                  <a:schemeClr val="bg1"/>
                </a:solidFill>
              </a:rPr>
              <a:t>Proporcionando aos nossos clientes e parceiros a total segurança e otimização em seus negócios.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ACBBF228-8CB2-4E45-B13D-61AC1F7CBCF6}"/>
              </a:ext>
            </a:extLst>
          </p:cNvPr>
          <p:cNvGrpSpPr/>
          <p:nvPr/>
        </p:nvGrpSpPr>
        <p:grpSpPr>
          <a:xfrm>
            <a:off x="9668555" y="2344227"/>
            <a:ext cx="1476375" cy="1494286"/>
            <a:chOff x="9668555" y="617027"/>
            <a:chExt cx="1476375" cy="1494286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5002E374-8244-4AD8-97B8-3F1EBC153342}"/>
                </a:ext>
              </a:extLst>
            </p:cNvPr>
            <p:cNvSpPr/>
            <p:nvPr/>
          </p:nvSpPr>
          <p:spPr>
            <a:xfrm>
              <a:off x="9668555" y="61702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" name="Gráfico 3" descr="Aperto de mãos">
              <a:extLst>
                <a:ext uri="{FF2B5EF4-FFF2-40B4-BE49-F238E27FC236}">
                  <a16:creationId xmlns:a16="http://schemas.microsoft.com/office/drawing/2014/main" id="{496B19B3-A863-4B87-89DD-BB8ECA46A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26774" y="723739"/>
              <a:ext cx="1359934" cy="1387574"/>
            </a:xfrm>
            <a:prstGeom prst="rect">
              <a:avLst/>
            </a:prstGeom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59115C19-21A0-464F-AC50-601D9C866FBB}"/>
              </a:ext>
            </a:extLst>
          </p:cNvPr>
          <p:cNvGrpSpPr/>
          <p:nvPr/>
        </p:nvGrpSpPr>
        <p:grpSpPr>
          <a:xfrm>
            <a:off x="5165496" y="2425700"/>
            <a:ext cx="1476375" cy="1485900"/>
            <a:chOff x="13679805" y="1512377"/>
            <a:chExt cx="1476375" cy="1485900"/>
          </a:xfrm>
        </p:grpSpPr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105644E7-033E-4BEC-A2CA-C8EA0DE63CA2}"/>
                </a:ext>
              </a:extLst>
            </p:cNvPr>
            <p:cNvSpPr/>
            <p:nvPr/>
          </p:nvSpPr>
          <p:spPr>
            <a:xfrm>
              <a:off x="13679805" y="151237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" name="Gráfico 12" descr="Gráfico de barras com tendência ascendente">
              <a:extLst>
                <a:ext uri="{FF2B5EF4-FFF2-40B4-BE49-F238E27FC236}">
                  <a16:creationId xmlns:a16="http://schemas.microsoft.com/office/drawing/2014/main" id="{E402EEA6-01E9-4E3B-B123-882E7264C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812384" y="1701038"/>
              <a:ext cx="1159037" cy="1159037"/>
            </a:xfrm>
            <a:prstGeom prst="rect">
              <a:avLst/>
            </a:prstGeom>
          </p:spPr>
        </p:pic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7C700EC5-286B-4771-8892-A715519EFC63}"/>
              </a:ext>
            </a:extLst>
          </p:cNvPr>
          <p:cNvGrpSpPr/>
          <p:nvPr/>
        </p:nvGrpSpPr>
        <p:grpSpPr>
          <a:xfrm>
            <a:off x="1047070" y="2512787"/>
            <a:ext cx="1476375" cy="1485900"/>
            <a:chOff x="13643454" y="3429000"/>
            <a:chExt cx="1476375" cy="1485900"/>
          </a:xfrm>
        </p:grpSpPr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8CC59ACF-1520-49D5-BC73-4652F64A3EA5}"/>
                </a:ext>
              </a:extLst>
            </p:cNvPr>
            <p:cNvSpPr/>
            <p:nvPr/>
          </p:nvSpPr>
          <p:spPr>
            <a:xfrm>
              <a:off x="13643454" y="3429000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7" name="Gráfico 26" descr="Área de Transferência">
              <a:extLst>
                <a:ext uri="{FF2B5EF4-FFF2-40B4-BE49-F238E27FC236}">
                  <a16:creationId xmlns:a16="http://schemas.microsoft.com/office/drawing/2014/main" id="{FFCC6C26-6D79-4720-A9AD-3FD013559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3837784" y="3569958"/>
              <a:ext cx="1082307" cy="1203983"/>
            </a:xfrm>
            <a:prstGeom prst="rect">
              <a:avLst/>
            </a:prstGeom>
          </p:spPr>
        </p:pic>
        <p:pic>
          <p:nvPicPr>
            <p:cNvPr id="25" name="Gráfico 24" descr="Lápis">
              <a:extLst>
                <a:ext uri="{FF2B5EF4-FFF2-40B4-BE49-F238E27FC236}">
                  <a16:creationId xmlns:a16="http://schemas.microsoft.com/office/drawing/2014/main" id="{32EEA865-A991-48D7-AAB1-BB2ADE3DE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471103">
              <a:off x="14435444" y="4018850"/>
              <a:ext cx="455612" cy="506833"/>
            </a:xfrm>
            <a:prstGeom prst="rect">
              <a:avLst/>
            </a:prstGeom>
          </p:spPr>
        </p:pic>
        <p:pic>
          <p:nvPicPr>
            <p:cNvPr id="31" name="Gráfico 30" descr="Lápis">
              <a:extLst>
                <a:ext uri="{FF2B5EF4-FFF2-40B4-BE49-F238E27FC236}">
                  <a16:creationId xmlns:a16="http://schemas.microsoft.com/office/drawing/2014/main" id="{F106D6D8-D145-4B5B-8766-1C63BE9EE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471103">
              <a:off x="14435445" y="4082105"/>
              <a:ext cx="455612" cy="506833"/>
            </a:xfrm>
            <a:prstGeom prst="rect">
              <a:avLst/>
            </a:prstGeom>
          </p:spPr>
        </p:pic>
        <p:pic>
          <p:nvPicPr>
            <p:cNvPr id="32" name="Gráfico 31" descr="Lápis">
              <a:extLst>
                <a:ext uri="{FF2B5EF4-FFF2-40B4-BE49-F238E27FC236}">
                  <a16:creationId xmlns:a16="http://schemas.microsoft.com/office/drawing/2014/main" id="{7EA7CB8B-B0EC-4A35-9B3E-AA6FA8654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471103">
              <a:off x="14424673" y="4057214"/>
              <a:ext cx="455612" cy="506833"/>
            </a:xfrm>
            <a:prstGeom prst="rect">
              <a:avLst/>
            </a:prstGeom>
          </p:spPr>
        </p:pic>
        <p:cxnSp>
          <p:nvCxnSpPr>
            <p:cNvPr id="29" name="Conector reto 28">
              <a:extLst>
                <a:ext uri="{FF2B5EF4-FFF2-40B4-BE49-F238E27FC236}">
                  <a16:creationId xmlns:a16="http://schemas.microsoft.com/office/drawing/2014/main" id="{40843460-2D08-4DBC-B23D-608126928A7C}"/>
                </a:ext>
              </a:extLst>
            </p:cNvPr>
            <p:cNvCxnSpPr/>
            <p:nvPr/>
          </p:nvCxnSpPr>
          <p:spPr>
            <a:xfrm>
              <a:off x="14179641" y="4026017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to 35">
              <a:extLst>
                <a:ext uri="{FF2B5EF4-FFF2-40B4-BE49-F238E27FC236}">
                  <a16:creationId xmlns:a16="http://schemas.microsoft.com/office/drawing/2014/main" id="{766C8BA5-093E-4F06-97A9-812502641192}"/>
                </a:ext>
              </a:extLst>
            </p:cNvPr>
            <p:cNvCxnSpPr/>
            <p:nvPr/>
          </p:nvCxnSpPr>
          <p:spPr>
            <a:xfrm>
              <a:off x="14179692" y="4122611"/>
              <a:ext cx="398492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to 36">
              <a:extLst>
                <a:ext uri="{FF2B5EF4-FFF2-40B4-BE49-F238E27FC236}">
                  <a16:creationId xmlns:a16="http://schemas.microsoft.com/office/drawing/2014/main" id="{87DD5464-F9F3-4894-BE8B-6DDE7AF435D4}"/>
                </a:ext>
              </a:extLst>
            </p:cNvPr>
            <p:cNvCxnSpPr/>
            <p:nvPr/>
          </p:nvCxnSpPr>
          <p:spPr>
            <a:xfrm>
              <a:off x="14179638" y="4219206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6542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DD62600B-2F65-4A03-AA9E-B59BF0E6B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581" y="-338488"/>
            <a:ext cx="12373161" cy="8248774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661330E7-65A1-4273-9760-845BC39838A8}"/>
              </a:ext>
            </a:extLst>
          </p:cNvPr>
          <p:cNvSpPr/>
          <p:nvPr/>
        </p:nvSpPr>
        <p:spPr>
          <a:xfrm>
            <a:off x="0" y="-188686"/>
            <a:ext cx="6339566" cy="7910286"/>
          </a:xfrm>
          <a:prstGeom prst="rect">
            <a:avLst/>
          </a:prstGeom>
          <a:solidFill>
            <a:srgbClr val="26378E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ECE4E9A-755C-427A-9891-6212C23D4990}"/>
              </a:ext>
            </a:extLst>
          </p:cNvPr>
          <p:cNvSpPr/>
          <p:nvPr/>
        </p:nvSpPr>
        <p:spPr>
          <a:xfrm>
            <a:off x="6339568" y="0"/>
            <a:ext cx="2893556" cy="7910286"/>
          </a:xfrm>
          <a:prstGeom prst="rect">
            <a:avLst/>
          </a:prstGeom>
          <a:solidFill>
            <a:srgbClr val="6D7083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D3CC696-E478-4F9B-B5FA-48AF407AD0BD}"/>
              </a:ext>
            </a:extLst>
          </p:cNvPr>
          <p:cNvSpPr/>
          <p:nvPr/>
        </p:nvSpPr>
        <p:spPr>
          <a:xfrm>
            <a:off x="9233126" y="0"/>
            <a:ext cx="3162073" cy="7910286"/>
          </a:xfrm>
          <a:prstGeom prst="rect">
            <a:avLst/>
          </a:prstGeom>
          <a:solidFill>
            <a:srgbClr val="6695C2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B16E931-87F5-4D36-8927-8E02C451700D}"/>
              </a:ext>
            </a:extLst>
          </p:cNvPr>
          <p:cNvSpPr txBox="1"/>
          <p:nvPr/>
        </p:nvSpPr>
        <p:spPr>
          <a:xfrm>
            <a:off x="1581506" y="1950392"/>
            <a:ext cx="40297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i="1" dirty="0">
                <a:solidFill>
                  <a:schemeClr val="bg1"/>
                </a:solidFill>
              </a:rPr>
              <a:t>MISSÃO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558FD96-5E6C-42AA-BA5D-EB0EC7A76B94}"/>
              </a:ext>
            </a:extLst>
          </p:cNvPr>
          <p:cNvSpPr txBox="1"/>
          <p:nvPr/>
        </p:nvSpPr>
        <p:spPr>
          <a:xfrm>
            <a:off x="7100545" y="4776542"/>
            <a:ext cx="297542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i="1" dirty="0">
                <a:solidFill>
                  <a:schemeClr val="bg1"/>
                </a:solidFill>
              </a:rPr>
              <a:t>VISÃO</a:t>
            </a:r>
          </a:p>
          <a:p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7C296C3-311A-4ACB-8B94-D8479F862141}"/>
              </a:ext>
            </a:extLst>
          </p:cNvPr>
          <p:cNvSpPr txBox="1"/>
          <p:nvPr/>
        </p:nvSpPr>
        <p:spPr>
          <a:xfrm>
            <a:off x="9668555" y="4776542"/>
            <a:ext cx="3391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i="1" dirty="0">
                <a:solidFill>
                  <a:schemeClr val="bg1"/>
                </a:solidFill>
              </a:rPr>
              <a:t>VALORES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8A7F297-F877-43D7-BB64-8F500A393D24}"/>
              </a:ext>
            </a:extLst>
          </p:cNvPr>
          <p:cNvSpPr txBox="1"/>
          <p:nvPr/>
        </p:nvSpPr>
        <p:spPr>
          <a:xfrm>
            <a:off x="13899989" y="5390164"/>
            <a:ext cx="60814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</a:rPr>
              <a:t>Excelência Operacional</a:t>
            </a:r>
          </a:p>
          <a:p>
            <a:endParaRPr lang="pt-BR" sz="2400" b="1" i="1" dirty="0">
              <a:solidFill>
                <a:schemeClr val="bg1"/>
              </a:solidFill>
            </a:endParaRPr>
          </a:p>
          <a:p>
            <a:r>
              <a:rPr lang="pt-BR" sz="2400" b="1" i="1" dirty="0">
                <a:solidFill>
                  <a:schemeClr val="bg1"/>
                </a:solidFill>
              </a:rPr>
              <a:t>• Responsabilidade e Comprometimento </a:t>
            </a:r>
          </a:p>
          <a:p>
            <a:r>
              <a:rPr lang="pt-BR" sz="2400" b="1" i="1" dirty="0">
                <a:solidFill>
                  <a:schemeClr val="bg1"/>
                </a:solidFill>
              </a:rPr>
              <a:t>• Respeito ao Meio Ambiente </a:t>
            </a:r>
          </a:p>
          <a:p>
            <a:r>
              <a:rPr lang="pt-BR" sz="2400" b="1" i="1" dirty="0">
                <a:solidFill>
                  <a:schemeClr val="bg1"/>
                </a:solidFill>
              </a:rPr>
              <a:t>• Ética e Transparência</a:t>
            </a:r>
          </a:p>
          <a:p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A9DCA89-E5F1-4D31-A991-33EC8C27F9F9}"/>
              </a:ext>
            </a:extLst>
          </p:cNvPr>
          <p:cNvSpPr txBox="1"/>
          <p:nvPr/>
        </p:nvSpPr>
        <p:spPr>
          <a:xfrm>
            <a:off x="530411" y="3573880"/>
            <a:ext cx="564418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i="1" dirty="0">
                <a:solidFill>
                  <a:schemeClr val="bg1"/>
                </a:solidFill>
              </a:rPr>
              <a:t>Temos como missão oferecer as melhores e inovadoras soluções logísticas.</a:t>
            </a:r>
          </a:p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1AEDE0F-B82C-4BBD-BE8C-AE3ED4BF568E}"/>
              </a:ext>
            </a:extLst>
          </p:cNvPr>
          <p:cNvSpPr txBox="1"/>
          <p:nvPr/>
        </p:nvSpPr>
        <p:spPr>
          <a:xfrm>
            <a:off x="531377" y="4470529"/>
            <a:ext cx="520065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i="1" dirty="0">
                <a:solidFill>
                  <a:schemeClr val="bg1"/>
                </a:solidFill>
              </a:rPr>
              <a:t>Garantindo a pontualidade e confiabilidade em nossos serviços.</a:t>
            </a:r>
          </a:p>
          <a:p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8C00067-6D9C-43C0-8C04-F095AAEAAAD2}"/>
              </a:ext>
            </a:extLst>
          </p:cNvPr>
          <p:cNvSpPr txBox="1"/>
          <p:nvPr/>
        </p:nvSpPr>
        <p:spPr>
          <a:xfrm>
            <a:off x="484409" y="5356590"/>
            <a:ext cx="5450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i="1" dirty="0">
                <a:solidFill>
                  <a:schemeClr val="bg1"/>
                </a:solidFill>
              </a:rPr>
              <a:t>Proporcionando aos nossos clientes e parceiros a total segurança e otimização em seus negócios.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874C299E-3B6D-4EC1-AB9F-CD33C8C4DB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74" y="344314"/>
            <a:ext cx="1496912" cy="1015663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3F757368-7658-453B-9F7E-F4147A1E6D9C}"/>
              </a:ext>
            </a:extLst>
          </p:cNvPr>
          <p:cNvGrpSpPr/>
          <p:nvPr/>
        </p:nvGrpSpPr>
        <p:grpSpPr>
          <a:xfrm>
            <a:off x="10075974" y="3353558"/>
            <a:ext cx="1278000" cy="1285200"/>
            <a:chOff x="9668555" y="617027"/>
            <a:chExt cx="1476375" cy="1494286"/>
          </a:xfrm>
        </p:grpSpPr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379238B1-AB51-4782-A75D-65FE467BB85E}"/>
                </a:ext>
              </a:extLst>
            </p:cNvPr>
            <p:cNvSpPr/>
            <p:nvPr/>
          </p:nvSpPr>
          <p:spPr>
            <a:xfrm>
              <a:off x="9668555" y="61702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3" name="Gráfico 22" descr="Aperto de mãos">
              <a:extLst>
                <a:ext uri="{FF2B5EF4-FFF2-40B4-BE49-F238E27FC236}">
                  <a16:creationId xmlns:a16="http://schemas.microsoft.com/office/drawing/2014/main" id="{AEE780A3-938C-40F3-ABEE-8166913FF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26774" y="723739"/>
              <a:ext cx="1359934" cy="1387574"/>
            </a:xfrm>
            <a:prstGeom prst="rect">
              <a:avLst/>
            </a:prstGeom>
          </p:spPr>
        </p:pic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732A1688-7628-4449-A0BC-1E0FB540C964}"/>
              </a:ext>
            </a:extLst>
          </p:cNvPr>
          <p:cNvGrpSpPr/>
          <p:nvPr/>
        </p:nvGrpSpPr>
        <p:grpSpPr>
          <a:xfrm>
            <a:off x="7221666" y="3394417"/>
            <a:ext cx="1238400" cy="1245600"/>
            <a:chOff x="13679805" y="1512377"/>
            <a:chExt cx="1476375" cy="1485900"/>
          </a:xfrm>
        </p:grpSpPr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7C484F59-8BA9-4DE3-9902-97296F876E1E}"/>
                </a:ext>
              </a:extLst>
            </p:cNvPr>
            <p:cNvSpPr/>
            <p:nvPr/>
          </p:nvSpPr>
          <p:spPr>
            <a:xfrm>
              <a:off x="13679805" y="151237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6" name="Gráfico 25" descr="Gráfico de barras com tendência ascendente">
              <a:extLst>
                <a:ext uri="{FF2B5EF4-FFF2-40B4-BE49-F238E27FC236}">
                  <a16:creationId xmlns:a16="http://schemas.microsoft.com/office/drawing/2014/main" id="{38F04335-058D-4D28-A921-A2943DB8E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812384" y="1701038"/>
              <a:ext cx="1159037" cy="1159037"/>
            </a:xfrm>
            <a:prstGeom prst="rect">
              <a:avLst/>
            </a:prstGeom>
          </p:spPr>
        </p:pic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C3F52F87-1394-45D9-B34E-463E3F8FCC00}"/>
              </a:ext>
            </a:extLst>
          </p:cNvPr>
          <p:cNvGrpSpPr/>
          <p:nvPr/>
        </p:nvGrpSpPr>
        <p:grpSpPr>
          <a:xfrm>
            <a:off x="2614315" y="540025"/>
            <a:ext cx="1476375" cy="1485900"/>
            <a:chOff x="13643454" y="3429000"/>
            <a:chExt cx="1476375" cy="1485900"/>
          </a:xfrm>
        </p:grpSpPr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7BBA46C8-2075-44F9-AA4A-03565B63AB93}"/>
                </a:ext>
              </a:extLst>
            </p:cNvPr>
            <p:cNvSpPr/>
            <p:nvPr/>
          </p:nvSpPr>
          <p:spPr>
            <a:xfrm>
              <a:off x="13643454" y="3429000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9" name="Gráfico 28" descr="Área de Transferência">
              <a:extLst>
                <a:ext uri="{FF2B5EF4-FFF2-40B4-BE49-F238E27FC236}">
                  <a16:creationId xmlns:a16="http://schemas.microsoft.com/office/drawing/2014/main" id="{CCE7E9EE-09A0-4743-9B14-165C5D667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3837784" y="3569958"/>
              <a:ext cx="1082307" cy="1203983"/>
            </a:xfrm>
            <a:prstGeom prst="rect">
              <a:avLst/>
            </a:prstGeom>
          </p:spPr>
        </p:pic>
        <p:pic>
          <p:nvPicPr>
            <p:cNvPr id="30" name="Gráfico 29" descr="Lápis">
              <a:extLst>
                <a:ext uri="{FF2B5EF4-FFF2-40B4-BE49-F238E27FC236}">
                  <a16:creationId xmlns:a16="http://schemas.microsoft.com/office/drawing/2014/main" id="{E77F8DBA-C07E-44A8-9E92-39DD782B8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471103">
              <a:off x="14435444" y="4018850"/>
              <a:ext cx="455612" cy="506833"/>
            </a:xfrm>
            <a:prstGeom prst="rect">
              <a:avLst/>
            </a:prstGeom>
          </p:spPr>
        </p:pic>
        <p:pic>
          <p:nvPicPr>
            <p:cNvPr id="31" name="Gráfico 30" descr="Lápis">
              <a:extLst>
                <a:ext uri="{FF2B5EF4-FFF2-40B4-BE49-F238E27FC236}">
                  <a16:creationId xmlns:a16="http://schemas.microsoft.com/office/drawing/2014/main" id="{AC98F4D5-6E3A-4611-AD9F-BE8B95579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471103">
              <a:off x="14435445" y="4082105"/>
              <a:ext cx="455612" cy="506833"/>
            </a:xfrm>
            <a:prstGeom prst="rect">
              <a:avLst/>
            </a:prstGeom>
          </p:spPr>
        </p:pic>
        <p:pic>
          <p:nvPicPr>
            <p:cNvPr id="32" name="Gráfico 31" descr="Lápis">
              <a:extLst>
                <a:ext uri="{FF2B5EF4-FFF2-40B4-BE49-F238E27FC236}">
                  <a16:creationId xmlns:a16="http://schemas.microsoft.com/office/drawing/2014/main" id="{1DDB021D-CDC2-4FDC-BE80-F451B1A89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471103">
              <a:off x="14424673" y="4057214"/>
              <a:ext cx="455612" cy="506833"/>
            </a:xfrm>
            <a:prstGeom prst="rect">
              <a:avLst/>
            </a:prstGeom>
          </p:spPr>
        </p:pic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E0D228FF-56B3-41A8-858F-C3BA78B0139E}"/>
                </a:ext>
              </a:extLst>
            </p:cNvPr>
            <p:cNvCxnSpPr/>
            <p:nvPr/>
          </p:nvCxnSpPr>
          <p:spPr>
            <a:xfrm>
              <a:off x="14179641" y="4026017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083FF599-A301-4C3A-BBAD-F04BF002DF06}"/>
                </a:ext>
              </a:extLst>
            </p:cNvPr>
            <p:cNvCxnSpPr/>
            <p:nvPr/>
          </p:nvCxnSpPr>
          <p:spPr>
            <a:xfrm>
              <a:off x="14179692" y="4122611"/>
              <a:ext cx="398492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to 34">
              <a:extLst>
                <a:ext uri="{FF2B5EF4-FFF2-40B4-BE49-F238E27FC236}">
                  <a16:creationId xmlns:a16="http://schemas.microsoft.com/office/drawing/2014/main" id="{5527E58F-241A-45AA-BB43-F735AF2C6BEF}"/>
                </a:ext>
              </a:extLst>
            </p:cNvPr>
            <p:cNvCxnSpPr/>
            <p:nvPr/>
          </p:nvCxnSpPr>
          <p:spPr>
            <a:xfrm>
              <a:off x="14179638" y="4219206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820731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00">
        <p159:morph option="byObject"/>
      </p:transition>
    </mc:Choice>
    <mc:Fallback xmlns="">
      <p:transition spd="slow" advTm="4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A360367-EBD4-4FCF-B496-4D7421024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581" y="-338488"/>
            <a:ext cx="12373161" cy="8248774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661330E7-65A1-4273-9760-845BC39838A8}"/>
              </a:ext>
            </a:extLst>
          </p:cNvPr>
          <p:cNvSpPr/>
          <p:nvPr/>
        </p:nvSpPr>
        <p:spPr>
          <a:xfrm>
            <a:off x="0" y="-188686"/>
            <a:ext cx="3773713" cy="7910286"/>
          </a:xfrm>
          <a:prstGeom prst="rect">
            <a:avLst/>
          </a:prstGeom>
          <a:solidFill>
            <a:srgbClr val="26378E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ECE4E9A-755C-427A-9891-6212C23D4990}"/>
              </a:ext>
            </a:extLst>
          </p:cNvPr>
          <p:cNvSpPr/>
          <p:nvPr/>
        </p:nvSpPr>
        <p:spPr>
          <a:xfrm>
            <a:off x="3773713" y="0"/>
            <a:ext cx="4310743" cy="7910286"/>
          </a:xfrm>
          <a:prstGeom prst="rect">
            <a:avLst/>
          </a:prstGeom>
          <a:solidFill>
            <a:srgbClr val="6D7083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D3CC696-E478-4F9B-B5FA-48AF407AD0BD}"/>
              </a:ext>
            </a:extLst>
          </p:cNvPr>
          <p:cNvSpPr/>
          <p:nvPr/>
        </p:nvSpPr>
        <p:spPr>
          <a:xfrm>
            <a:off x="8084456" y="0"/>
            <a:ext cx="4310743" cy="7910286"/>
          </a:xfrm>
          <a:prstGeom prst="rect">
            <a:avLst/>
          </a:prstGeom>
          <a:solidFill>
            <a:srgbClr val="6695C2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B16E931-87F5-4D36-8927-8E02C451700D}"/>
              </a:ext>
            </a:extLst>
          </p:cNvPr>
          <p:cNvSpPr txBox="1"/>
          <p:nvPr/>
        </p:nvSpPr>
        <p:spPr>
          <a:xfrm>
            <a:off x="485064" y="3984173"/>
            <a:ext cx="2975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MISSÃO</a:t>
            </a:r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558FD96-5E6C-42AA-BA5D-EB0EC7A76B94}"/>
              </a:ext>
            </a:extLst>
          </p:cNvPr>
          <p:cNvSpPr txBox="1"/>
          <p:nvPr/>
        </p:nvSpPr>
        <p:spPr>
          <a:xfrm>
            <a:off x="4816415" y="3955143"/>
            <a:ext cx="297542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VISÃO</a:t>
            </a:r>
          </a:p>
          <a:p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7C296C3-311A-4ACB-8B94-D8479F862141}"/>
              </a:ext>
            </a:extLst>
          </p:cNvPr>
          <p:cNvSpPr txBox="1"/>
          <p:nvPr/>
        </p:nvSpPr>
        <p:spPr>
          <a:xfrm>
            <a:off x="8710896" y="3976915"/>
            <a:ext cx="33916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VALORES</a:t>
            </a:r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8A7F297-F877-43D7-BB64-8F500A393D24}"/>
              </a:ext>
            </a:extLst>
          </p:cNvPr>
          <p:cNvSpPr txBox="1"/>
          <p:nvPr/>
        </p:nvSpPr>
        <p:spPr>
          <a:xfrm>
            <a:off x="13899989" y="5390164"/>
            <a:ext cx="60814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</a:rPr>
              <a:t>Excelência Operacional</a:t>
            </a:r>
          </a:p>
          <a:p>
            <a:endParaRPr lang="pt-BR" sz="2400" b="1" i="1" dirty="0">
              <a:solidFill>
                <a:schemeClr val="bg1"/>
              </a:solidFill>
            </a:endParaRPr>
          </a:p>
          <a:p>
            <a:r>
              <a:rPr lang="pt-BR" sz="2400" b="1" i="1" dirty="0">
                <a:solidFill>
                  <a:schemeClr val="bg1"/>
                </a:solidFill>
              </a:rPr>
              <a:t>• Responsabilidade e Comprometimento </a:t>
            </a:r>
          </a:p>
          <a:p>
            <a:r>
              <a:rPr lang="pt-BR" sz="2400" b="1" i="1" dirty="0">
                <a:solidFill>
                  <a:schemeClr val="bg1"/>
                </a:solidFill>
              </a:rPr>
              <a:t>• Respeito ao Meio Ambiente </a:t>
            </a:r>
          </a:p>
          <a:p>
            <a:r>
              <a:rPr lang="pt-BR" sz="2400" b="1" i="1" dirty="0">
                <a:solidFill>
                  <a:schemeClr val="bg1"/>
                </a:solidFill>
              </a:rPr>
              <a:t>• Ética e Transparência</a:t>
            </a:r>
          </a:p>
          <a:p>
            <a:endParaRPr lang="pt-BR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3DF2B84B-2782-4D55-87BB-168A63371A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371" y="344314"/>
            <a:ext cx="1496912" cy="1015663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FE415C-D908-48E1-8EA0-BB44C2C53C12}"/>
              </a:ext>
            </a:extLst>
          </p:cNvPr>
          <p:cNvSpPr txBox="1"/>
          <p:nvPr/>
        </p:nvSpPr>
        <p:spPr>
          <a:xfrm>
            <a:off x="-6686887" y="5065291"/>
            <a:ext cx="564418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i="1" dirty="0">
                <a:solidFill>
                  <a:schemeClr val="bg1"/>
                </a:solidFill>
              </a:rPr>
              <a:t>Temos como missão oferecer as melhores e inovadoras soluções logísticas.</a:t>
            </a:r>
          </a:p>
          <a:p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8FED7FA-E3ED-4C9D-AFCC-D42AC7513198}"/>
              </a:ext>
            </a:extLst>
          </p:cNvPr>
          <p:cNvSpPr txBox="1"/>
          <p:nvPr/>
        </p:nvSpPr>
        <p:spPr>
          <a:xfrm>
            <a:off x="-6267441" y="9473820"/>
            <a:ext cx="520065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i="1" dirty="0">
                <a:solidFill>
                  <a:schemeClr val="bg1"/>
                </a:solidFill>
              </a:rPr>
              <a:t>Garantindo a pontualidade e confiabilidade em nossos serviços.</a:t>
            </a:r>
          </a:p>
          <a:p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2E4A350-6B53-4E0A-88FE-9302594E04B1}"/>
              </a:ext>
            </a:extLst>
          </p:cNvPr>
          <p:cNvSpPr txBox="1"/>
          <p:nvPr/>
        </p:nvSpPr>
        <p:spPr>
          <a:xfrm>
            <a:off x="173274" y="10257467"/>
            <a:ext cx="5450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i="1" dirty="0">
                <a:solidFill>
                  <a:schemeClr val="bg1"/>
                </a:solidFill>
              </a:rPr>
              <a:t>Proporcionando aos nossos clientes e parceiros a total segurança e otimização em seus negócios.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ACBBF228-8CB2-4E45-B13D-61AC1F7CBCF6}"/>
              </a:ext>
            </a:extLst>
          </p:cNvPr>
          <p:cNvGrpSpPr/>
          <p:nvPr/>
        </p:nvGrpSpPr>
        <p:grpSpPr>
          <a:xfrm>
            <a:off x="9668555" y="2344227"/>
            <a:ext cx="1476375" cy="1494286"/>
            <a:chOff x="9668555" y="617027"/>
            <a:chExt cx="1476375" cy="1494286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5002E374-8244-4AD8-97B8-3F1EBC153342}"/>
                </a:ext>
              </a:extLst>
            </p:cNvPr>
            <p:cNvSpPr/>
            <p:nvPr/>
          </p:nvSpPr>
          <p:spPr>
            <a:xfrm>
              <a:off x="9668555" y="61702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" name="Gráfico 3" descr="Aperto de mãos">
              <a:extLst>
                <a:ext uri="{FF2B5EF4-FFF2-40B4-BE49-F238E27FC236}">
                  <a16:creationId xmlns:a16="http://schemas.microsoft.com/office/drawing/2014/main" id="{496B19B3-A863-4B87-89DD-BB8ECA46A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26774" y="723739"/>
              <a:ext cx="1359934" cy="1387574"/>
            </a:xfrm>
            <a:prstGeom prst="rect">
              <a:avLst/>
            </a:prstGeom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59115C19-21A0-464F-AC50-601D9C866FBB}"/>
              </a:ext>
            </a:extLst>
          </p:cNvPr>
          <p:cNvGrpSpPr/>
          <p:nvPr/>
        </p:nvGrpSpPr>
        <p:grpSpPr>
          <a:xfrm>
            <a:off x="5165496" y="2425700"/>
            <a:ext cx="1476375" cy="1485900"/>
            <a:chOff x="13679805" y="1512377"/>
            <a:chExt cx="1476375" cy="1485900"/>
          </a:xfrm>
        </p:grpSpPr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105644E7-033E-4BEC-A2CA-C8EA0DE63CA2}"/>
                </a:ext>
              </a:extLst>
            </p:cNvPr>
            <p:cNvSpPr/>
            <p:nvPr/>
          </p:nvSpPr>
          <p:spPr>
            <a:xfrm>
              <a:off x="13679805" y="151237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" name="Gráfico 12" descr="Gráfico de barras com tendência ascendente">
              <a:extLst>
                <a:ext uri="{FF2B5EF4-FFF2-40B4-BE49-F238E27FC236}">
                  <a16:creationId xmlns:a16="http://schemas.microsoft.com/office/drawing/2014/main" id="{E402EEA6-01E9-4E3B-B123-882E7264C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812384" y="1701038"/>
              <a:ext cx="1159037" cy="1159037"/>
            </a:xfrm>
            <a:prstGeom prst="rect">
              <a:avLst/>
            </a:prstGeom>
          </p:spPr>
        </p:pic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7C700EC5-286B-4771-8892-A715519EFC63}"/>
              </a:ext>
            </a:extLst>
          </p:cNvPr>
          <p:cNvGrpSpPr/>
          <p:nvPr/>
        </p:nvGrpSpPr>
        <p:grpSpPr>
          <a:xfrm>
            <a:off x="1047070" y="2512787"/>
            <a:ext cx="1476375" cy="1485900"/>
            <a:chOff x="13643454" y="3429000"/>
            <a:chExt cx="1476375" cy="1485900"/>
          </a:xfrm>
        </p:grpSpPr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8CC59ACF-1520-49D5-BC73-4652F64A3EA5}"/>
                </a:ext>
              </a:extLst>
            </p:cNvPr>
            <p:cNvSpPr/>
            <p:nvPr/>
          </p:nvSpPr>
          <p:spPr>
            <a:xfrm>
              <a:off x="13643454" y="3429000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7" name="Gráfico 26" descr="Área de Transferência">
              <a:extLst>
                <a:ext uri="{FF2B5EF4-FFF2-40B4-BE49-F238E27FC236}">
                  <a16:creationId xmlns:a16="http://schemas.microsoft.com/office/drawing/2014/main" id="{FFCC6C26-6D79-4720-A9AD-3FD013559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3837784" y="3569958"/>
              <a:ext cx="1082307" cy="1203983"/>
            </a:xfrm>
            <a:prstGeom prst="rect">
              <a:avLst/>
            </a:prstGeom>
          </p:spPr>
        </p:pic>
        <p:pic>
          <p:nvPicPr>
            <p:cNvPr id="25" name="Gráfico 24" descr="Lápis">
              <a:extLst>
                <a:ext uri="{FF2B5EF4-FFF2-40B4-BE49-F238E27FC236}">
                  <a16:creationId xmlns:a16="http://schemas.microsoft.com/office/drawing/2014/main" id="{32EEA865-A991-48D7-AAB1-BB2ADE3DE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471103">
              <a:off x="14435444" y="4018850"/>
              <a:ext cx="455612" cy="506833"/>
            </a:xfrm>
            <a:prstGeom prst="rect">
              <a:avLst/>
            </a:prstGeom>
          </p:spPr>
        </p:pic>
        <p:pic>
          <p:nvPicPr>
            <p:cNvPr id="31" name="Gráfico 30" descr="Lápis">
              <a:extLst>
                <a:ext uri="{FF2B5EF4-FFF2-40B4-BE49-F238E27FC236}">
                  <a16:creationId xmlns:a16="http://schemas.microsoft.com/office/drawing/2014/main" id="{F106D6D8-D145-4B5B-8766-1C63BE9EE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471103">
              <a:off x="14435445" y="4082105"/>
              <a:ext cx="455612" cy="506833"/>
            </a:xfrm>
            <a:prstGeom prst="rect">
              <a:avLst/>
            </a:prstGeom>
          </p:spPr>
        </p:pic>
        <p:pic>
          <p:nvPicPr>
            <p:cNvPr id="32" name="Gráfico 31" descr="Lápis">
              <a:extLst>
                <a:ext uri="{FF2B5EF4-FFF2-40B4-BE49-F238E27FC236}">
                  <a16:creationId xmlns:a16="http://schemas.microsoft.com/office/drawing/2014/main" id="{7EA7CB8B-B0EC-4A35-9B3E-AA6FA8654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471103">
              <a:off x="14424673" y="4057214"/>
              <a:ext cx="455612" cy="506833"/>
            </a:xfrm>
            <a:prstGeom prst="rect">
              <a:avLst/>
            </a:prstGeom>
          </p:spPr>
        </p:pic>
        <p:cxnSp>
          <p:nvCxnSpPr>
            <p:cNvPr id="29" name="Conector reto 28">
              <a:extLst>
                <a:ext uri="{FF2B5EF4-FFF2-40B4-BE49-F238E27FC236}">
                  <a16:creationId xmlns:a16="http://schemas.microsoft.com/office/drawing/2014/main" id="{40843460-2D08-4DBC-B23D-608126928A7C}"/>
                </a:ext>
              </a:extLst>
            </p:cNvPr>
            <p:cNvCxnSpPr/>
            <p:nvPr/>
          </p:nvCxnSpPr>
          <p:spPr>
            <a:xfrm>
              <a:off x="14179641" y="4026017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to 35">
              <a:extLst>
                <a:ext uri="{FF2B5EF4-FFF2-40B4-BE49-F238E27FC236}">
                  <a16:creationId xmlns:a16="http://schemas.microsoft.com/office/drawing/2014/main" id="{766C8BA5-093E-4F06-97A9-812502641192}"/>
                </a:ext>
              </a:extLst>
            </p:cNvPr>
            <p:cNvCxnSpPr/>
            <p:nvPr/>
          </p:nvCxnSpPr>
          <p:spPr>
            <a:xfrm>
              <a:off x="14179692" y="4122611"/>
              <a:ext cx="398492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to 36">
              <a:extLst>
                <a:ext uri="{FF2B5EF4-FFF2-40B4-BE49-F238E27FC236}">
                  <a16:creationId xmlns:a16="http://schemas.microsoft.com/office/drawing/2014/main" id="{87DD5464-F9F3-4894-BE8B-6DDE7AF435D4}"/>
                </a:ext>
              </a:extLst>
            </p:cNvPr>
            <p:cNvCxnSpPr/>
            <p:nvPr/>
          </p:nvCxnSpPr>
          <p:spPr>
            <a:xfrm>
              <a:off x="14179638" y="4219206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6B3B7D39-1F16-4DD9-9190-B722330B0E6A}"/>
              </a:ext>
            </a:extLst>
          </p:cNvPr>
          <p:cNvSpPr txBox="1"/>
          <p:nvPr/>
        </p:nvSpPr>
        <p:spPr>
          <a:xfrm>
            <a:off x="3100554" y="10611281"/>
            <a:ext cx="627438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i="1" dirty="0">
                <a:solidFill>
                  <a:schemeClr val="bg1"/>
                </a:solidFill>
              </a:rPr>
              <a:t>Estar entre as melhores empresas do seguimento, sendo referência em inovação e confiabilidade</a:t>
            </a:r>
          </a:p>
          <a:p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4F33A89E-5AAF-459E-938D-5358DC93353A}"/>
              </a:ext>
            </a:extLst>
          </p:cNvPr>
          <p:cNvSpPr txBox="1"/>
          <p:nvPr/>
        </p:nvSpPr>
        <p:spPr>
          <a:xfrm>
            <a:off x="3100554" y="9285799"/>
            <a:ext cx="627438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i="1" dirty="0">
                <a:solidFill>
                  <a:schemeClr val="bg1"/>
                </a:solidFill>
              </a:rPr>
              <a:t>Estar entre as melhores empresas do seguimento, sendo referência em inovação e confiabilidade.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8437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555F8792-84DB-47E3-ADE9-ED521C3E1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581" y="-338488"/>
            <a:ext cx="12373161" cy="8248774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661330E7-65A1-4273-9760-845BC39838A8}"/>
              </a:ext>
            </a:extLst>
          </p:cNvPr>
          <p:cNvSpPr/>
          <p:nvPr/>
        </p:nvSpPr>
        <p:spPr>
          <a:xfrm>
            <a:off x="0" y="-188686"/>
            <a:ext cx="2726644" cy="7910286"/>
          </a:xfrm>
          <a:prstGeom prst="rect">
            <a:avLst/>
          </a:prstGeom>
          <a:solidFill>
            <a:srgbClr val="26378E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ECE4E9A-755C-427A-9891-6212C23D4990}"/>
              </a:ext>
            </a:extLst>
          </p:cNvPr>
          <p:cNvSpPr/>
          <p:nvPr/>
        </p:nvSpPr>
        <p:spPr>
          <a:xfrm>
            <a:off x="2726645" y="0"/>
            <a:ext cx="6774994" cy="7910286"/>
          </a:xfrm>
          <a:prstGeom prst="rect">
            <a:avLst/>
          </a:prstGeom>
          <a:solidFill>
            <a:srgbClr val="6D7083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D3CC696-E478-4F9B-B5FA-48AF407AD0BD}"/>
              </a:ext>
            </a:extLst>
          </p:cNvPr>
          <p:cNvSpPr/>
          <p:nvPr/>
        </p:nvSpPr>
        <p:spPr>
          <a:xfrm>
            <a:off x="9501639" y="0"/>
            <a:ext cx="2893560" cy="7910286"/>
          </a:xfrm>
          <a:prstGeom prst="rect">
            <a:avLst/>
          </a:prstGeom>
          <a:solidFill>
            <a:srgbClr val="6695C2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B16E931-87F5-4D36-8927-8E02C451700D}"/>
              </a:ext>
            </a:extLst>
          </p:cNvPr>
          <p:cNvSpPr txBox="1"/>
          <p:nvPr/>
        </p:nvSpPr>
        <p:spPr>
          <a:xfrm>
            <a:off x="367066" y="4601474"/>
            <a:ext cx="2996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i="1" dirty="0">
                <a:solidFill>
                  <a:schemeClr val="bg1"/>
                </a:solidFill>
              </a:rPr>
              <a:t>MISSÃO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558FD96-5E6C-42AA-BA5D-EB0EC7A76B94}"/>
              </a:ext>
            </a:extLst>
          </p:cNvPr>
          <p:cNvSpPr txBox="1"/>
          <p:nvPr/>
        </p:nvSpPr>
        <p:spPr>
          <a:xfrm>
            <a:off x="4821191" y="3249409"/>
            <a:ext cx="2845703" cy="1600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i="1" dirty="0">
                <a:solidFill>
                  <a:schemeClr val="bg1"/>
                </a:solidFill>
              </a:rPr>
              <a:t>VISÃO</a:t>
            </a:r>
            <a:endParaRPr lang="pt-BR" sz="6000" b="1" i="1" dirty="0">
              <a:solidFill>
                <a:schemeClr val="bg1"/>
              </a:solidFill>
            </a:endParaRPr>
          </a:p>
          <a:p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7C296C3-311A-4ACB-8B94-D8479F862141}"/>
              </a:ext>
            </a:extLst>
          </p:cNvPr>
          <p:cNvSpPr txBox="1"/>
          <p:nvPr/>
        </p:nvSpPr>
        <p:spPr>
          <a:xfrm>
            <a:off x="9976202" y="4594218"/>
            <a:ext cx="3190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i="1" dirty="0">
                <a:solidFill>
                  <a:schemeClr val="bg1"/>
                </a:solidFill>
              </a:rPr>
              <a:t>VALORES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8A7F297-F877-43D7-BB64-8F500A393D24}"/>
              </a:ext>
            </a:extLst>
          </p:cNvPr>
          <p:cNvSpPr txBox="1"/>
          <p:nvPr/>
        </p:nvSpPr>
        <p:spPr>
          <a:xfrm>
            <a:off x="13899989" y="5390164"/>
            <a:ext cx="60814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</a:rPr>
              <a:t>Excelência Operacional</a:t>
            </a:r>
          </a:p>
          <a:p>
            <a:endParaRPr lang="pt-BR" sz="2400" b="1" i="1" dirty="0">
              <a:solidFill>
                <a:schemeClr val="bg1"/>
              </a:solidFill>
            </a:endParaRPr>
          </a:p>
          <a:p>
            <a:r>
              <a:rPr lang="pt-BR" sz="2400" b="1" i="1" dirty="0">
                <a:solidFill>
                  <a:schemeClr val="bg1"/>
                </a:solidFill>
              </a:rPr>
              <a:t>• Responsabilidade e Comprometimento </a:t>
            </a:r>
          </a:p>
          <a:p>
            <a:r>
              <a:rPr lang="pt-BR" sz="2400" b="1" i="1" dirty="0">
                <a:solidFill>
                  <a:schemeClr val="bg1"/>
                </a:solidFill>
              </a:rPr>
              <a:t>• Respeito ao Meio Ambiente </a:t>
            </a:r>
          </a:p>
          <a:p>
            <a:r>
              <a:rPr lang="pt-BR" sz="2400" b="1" i="1" dirty="0">
                <a:solidFill>
                  <a:schemeClr val="bg1"/>
                </a:solidFill>
              </a:rPr>
              <a:t>• Ética e Transparência</a:t>
            </a:r>
          </a:p>
          <a:p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C3667CF-7FCE-41E8-9A28-AC85D494D178}"/>
              </a:ext>
            </a:extLst>
          </p:cNvPr>
          <p:cNvSpPr txBox="1"/>
          <p:nvPr/>
        </p:nvSpPr>
        <p:spPr>
          <a:xfrm>
            <a:off x="3100554" y="4829911"/>
            <a:ext cx="627438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i="1" dirty="0">
                <a:solidFill>
                  <a:schemeClr val="bg1"/>
                </a:solidFill>
              </a:rPr>
              <a:t>Estar entre as melhores empresas do seguimento, sendo referência em inovação e confiabilidade.</a:t>
            </a:r>
          </a:p>
          <a:p>
            <a:endParaRPr lang="pt-BR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61774B9C-2C6A-4C76-A01A-FB95DC34FA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00" y="344314"/>
            <a:ext cx="1496912" cy="1015663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F407CD86-64B2-40F1-A82E-548AAC9D78F4}"/>
              </a:ext>
            </a:extLst>
          </p:cNvPr>
          <p:cNvGrpSpPr/>
          <p:nvPr/>
        </p:nvGrpSpPr>
        <p:grpSpPr>
          <a:xfrm>
            <a:off x="10288250" y="3419451"/>
            <a:ext cx="1320338" cy="1182023"/>
            <a:chOff x="9668555" y="617027"/>
            <a:chExt cx="1476375" cy="1494286"/>
          </a:xfrm>
        </p:grpSpPr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37D5FCB4-F565-4931-A341-68286F57456D}"/>
                </a:ext>
              </a:extLst>
            </p:cNvPr>
            <p:cNvSpPr/>
            <p:nvPr/>
          </p:nvSpPr>
          <p:spPr>
            <a:xfrm>
              <a:off x="9668555" y="61702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2" name="Gráfico 21" descr="Aperto de mãos">
              <a:extLst>
                <a:ext uri="{FF2B5EF4-FFF2-40B4-BE49-F238E27FC236}">
                  <a16:creationId xmlns:a16="http://schemas.microsoft.com/office/drawing/2014/main" id="{1692B43F-54E1-4271-998D-2CBB669B0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26774" y="723739"/>
              <a:ext cx="1359934" cy="1387574"/>
            </a:xfrm>
            <a:prstGeom prst="rect">
              <a:avLst/>
            </a:prstGeom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7FE63FF2-D93D-42E9-B5B1-41257D8A557F}"/>
              </a:ext>
            </a:extLst>
          </p:cNvPr>
          <p:cNvGrpSpPr/>
          <p:nvPr/>
        </p:nvGrpSpPr>
        <p:grpSpPr>
          <a:xfrm>
            <a:off x="4915530" y="825777"/>
            <a:ext cx="2474148" cy="2423631"/>
            <a:chOff x="13679805" y="1512377"/>
            <a:chExt cx="1476375" cy="1485900"/>
          </a:xfrm>
        </p:grpSpPr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0A5513E5-C1BE-462A-96C1-324E673094D9}"/>
                </a:ext>
              </a:extLst>
            </p:cNvPr>
            <p:cNvSpPr/>
            <p:nvPr/>
          </p:nvSpPr>
          <p:spPr>
            <a:xfrm>
              <a:off x="13679805" y="151237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5" name="Gráfico 24" descr="Gráfico de barras com tendência ascendente">
              <a:extLst>
                <a:ext uri="{FF2B5EF4-FFF2-40B4-BE49-F238E27FC236}">
                  <a16:creationId xmlns:a16="http://schemas.microsoft.com/office/drawing/2014/main" id="{61CF263C-8EED-48DB-BCB0-2F32EC937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812384" y="1701038"/>
              <a:ext cx="1159037" cy="1159037"/>
            </a:xfrm>
            <a:prstGeom prst="rect">
              <a:avLst/>
            </a:prstGeom>
          </p:spPr>
        </p:pic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340D9005-9C8F-49B9-950A-07C42EB273AE}"/>
              </a:ext>
            </a:extLst>
          </p:cNvPr>
          <p:cNvGrpSpPr/>
          <p:nvPr/>
        </p:nvGrpSpPr>
        <p:grpSpPr>
          <a:xfrm>
            <a:off x="687060" y="3402976"/>
            <a:ext cx="1320338" cy="1175389"/>
            <a:chOff x="13643454" y="3429000"/>
            <a:chExt cx="1476375" cy="1485900"/>
          </a:xfrm>
        </p:grpSpPr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88AE9F21-88FB-4FCE-9749-F60CF75C39D7}"/>
                </a:ext>
              </a:extLst>
            </p:cNvPr>
            <p:cNvSpPr/>
            <p:nvPr/>
          </p:nvSpPr>
          <p:spPr>
            <a:xfrm>
              <a:off x="13643454" y="3429000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8" name="Gráfico 27" descr="Área de Transferência">
              <a:extLst>
                <a:ext uri="{FF2B5EF4-FFF2-40B4-BE49-F238E27FC236}">
                  <a16:creationId xmlns:a16="http://schemas.microsoft.com/office/drawing/2014/main" id="{621C2158-44AB-4DFF-BF8A-E017FFFA2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3837784" y="3569958"/>
              <a:ext cx="1082307" cy="1203983"/>
            </a:xfrm>
            <a:prstGeom prst="rect">
              <a:avLst/>
            </a:prstGeom>
          </p:spPr>
        </p:pic>
        <p:pic>
          <p:nvPicPr>
            <p:cNvPr id="29" name="Gráfico 28" descr="Lápis">
              <a:extLst>
                <a:ext uri="{FF2B5EF4-FFF2-40B4-BE49-F238E27FC236}">
                  <a16:creationId xmlns:a16="http://schemas.microsoft.com/office/drawing/2014/main" id="{870815AE-FF83-4300-8DE4-C1501664C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471103">
              <a:off x="14435444" y="4018850"/>
              <a:ext cx="455612" cy="506833"/>
            </a:xfrm>
            <a:prstGeom prst="rect">
              <a:avLst/>
            </a:prstGeom>
          </p:spPr>
        </p:pic>
        <p:pic>
          <p:nvPicPr>
            <p:cNvPr id="30" name="Gráfico 29" descr="Lápis">
              <a:extLst>
                <a:ext uri="{FF2B5EF4-FFF2-40B4-BE49-F238E27FC236}">
                  <a16:creationId xmlns:a16="http://schemas.microsoft.com/office/drawing/2014/main" id="{B8ED1FDA-25D2-4A30-9376-A47197A0D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471103">
              <a:off x="14435445" y="4082105"/>
              <a:ext cx="455612" cy="506833"/>
            </a:xfrm>
            <a:prstGeom prst="rect">
              <a:avLst/>
            </a:prstGeom>
          </p:spPr>
        </p:pic>
        <p:pic>
          <p:nvPicPr>
            <p:cNvPr id="31" name="Gráfico 30" descr="Lápis">
              <a:extLst>
                <a:ext uri="{FF2B5EF4-FFF2-40B4-BE49-F238E27FC236}">
                  <a16:creationId xmlns:a16="http://schemas.microsoft.com/office/drawing/2014/main" id="{F5AE30D9-E3CB-444B-AED8-CFF5C3A4F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471103">
              <a:off x="14424673" y="4057214"/>
              <a:ext cx="455612" cy="506833"/>
            </a:xfrm>
            <a:prstGeom prst="rect">
              <a:avLst/>
            </a:prstGeom>
          </p:spPr>
        </p:pic>
        <p:cxnSp>
          <p:nvCxnSpPr>
            <p:cNvPr id="32" name="Conector reto 31">
              <a:extLst>
                <a:ext uri="{FF2B5EF4-FFF2-40B4-BE49-F238E27FC236}">
                  <a16:creationId xmlns:a16="http://schemas.microsoft.com/office/drawing/2014/main" id="{351A9827-B2DF-41A8-A515-2F7E827054F3}"/>
                </a:ext>
              </a:extLst>
            </p:cNvPr>
            <p:cNvCxnSpPr/>
            <p:nvPr/>
          </p:nvCxnSpPr>
          <p:spPr>
            <a:xfrm>
              <a:off x="14179641" y="4026017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to 32">
              <a:extLst>
                <a:ext uri="{FF2B5EF4-FFF2-40B4-BE49-F238E27FC236}">
                  <a16:creationId xmlns:a16="http://schemas.microsoft.com/office/drawing/2014/main" id="{6194B1B9-A9AB-4640-AC0E-CC4ECE3BCEBC}"/>
                </a:ext>
              </a:extLst>
            </p:cNvPr>
            <p:cNvCxnSpPr/>
            <p:nvPr/>
          </p:nvCxnSpPr>
          <p:spPr>
            <a:xfrm>
              <a:off x="14179692" y="4122611"/>
              <a:ext cx="398492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to 33">
              <a:extLst>
                <a:ext uri="{FF2B5EF4-FFF2-40B4-BE49-F238E27FC236}">
                  <a16:creationId xmlns:a16="http://schemas.microsoft.com/office/drawing/2014/main" id="{018362D5-D4B7-4E76-8C10-E5A2D39D5C86}"/>
                </a:ext>
              </a:extLst>
            </p:cNvPr>
            <p:cNvCxnSpPr/>
            <p:nvPr/>
          </p:nvCxnSpPr>
          <p:spPr>
            <a:xfrm>
              <a:off x="14179638" y="4219206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64075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00">
        <p159:morph option="byObject"/>
      </p:transition>
    </mc:Choice>
    <mc:Fallback xmlns="">
      <p:transition spd="slow" advTm="4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A360367-EBD4-4FCF-B496-4D7421024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581" y="-338488"/>
            <a:ext cx="12373161" cy="8248774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661330E7-65A1-4273-9760-845BC39838A8}"/>
              </a:ext>
            </a:extLst>
          </p:cNvPr>
          <p:cNvSpPr/>
          <p:nvPr/>
        </p:nvSpPr>
        <p:spPr>
          <a:xfrm>
            <a:off x="0" y="-188686"/>
            <a:ext cx="3773713" cy="7910286"/>
          </a:xfrm>
          <a:prstGeom prst="rect">
            <a:avLst/>
          </a:prstGeom>
          <a:solidFill>
            <a:srgbClr val="26378E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ECE4E9A-755C-427A-9891-6212C23D4990}"/>
              </a:ext>
            </a:extLst>
          </p:cNvPr>
          <p:cNvSpPr/>
          <p:nvPr/>
        </p:nvSpPr>
        <p:spPr>
          <a:xfrm>
            <a:off x="3773713" y="0"/>
            <a:ext cx="4310743" cy="7910286"/>
          </a:xfrm>
          <a:prstGeom prst="rect">
            <a:avLst/>
          </a:prstGeom>
          <a:solidFill>
            <a:srgbClr val="6D7083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D3CC696-E478-4F9B-B5FA-48AF407AD0BD}"/>
              </a:ext>
            </a:extLst>
          </p:cNvPr>
          <p:cNvSpPr/>
          <p:nvPr/>
        </p:nvSpPr>
        <p:spPr>
          <a:xfrm>
            <a:off x="8084456" y="0"/>
            <a:ext cx="4310743" cy="7910286"/>
          </a:xfrm>
          <a:prstGeom prst="rect">
            <a:avLst/>
          </a:prstGeom>
          <a:solidFill>
            <a:srgbClr val="6695C2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B16E931-87F5-4D36-8927-8E02C451700D}"/>
              </a:ext>
            </a:extLst>
          </p:cNvPr>
          <p:cNvSpPr txBox="1"/>
          <p:nvPr/>
        </p:nvSpPr>
        <p:spPr>
          <a:xfrm>
            <a:off x="485064" y="3984173"/>
            <a:ext cx="2975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MISSÃO</a:t>
            </a:r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558FD96-5E6C-42AA-BA5D-EB0EC7A76B94}"/>
              </a:ext>
            </a:extLst>
          </p:cNvPr>
          <p:cNvSpPr txBox="1"/>
          <p:nvPr/>
        </p:nvSpPr>
        <p:spPr>
          <a:xfrm>
            <a:off x="4816415" y="3955143"/>
            <a:ext cx="297542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VISÃO</a:t>
            </a:r>
          </a:p>
          <a:p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7C296C3-311A-4ACB-8B94-D8479F862141}"/>
              </a:ext>
            </a:extLst>
          </p:cNvPr>
          <p:cNvSpPr txBox="1"/>
          <p:nvPr/>
        </p:nvSpPr>
        <p:spPr>
          <a:xfrm>
            <a:off x="8710896" y="3976915"/>
            <a:ext cx="33916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VALORES</a:t>
            </a:r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8A7F297-F877-43D7-BB64-8F500A393D24}"/>
              </a:ext>
            </a:extLst>
          </p:cNvPr>
          <p:cNvSpPr txBox="1"/>
          <p:nvPr/>
        </p:nvSpPr>
        <p:spPr>
          <a:xfrm>
            <a:off x="13899989" y="5390164"/>
            <a:ext cx="60814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</a:rPr>
              <a:t>Excelência Operacional</a:t>
            </a:r>
          </a:p>
          <a:p>
            <a:endParaRPr lang="pt-BR" sz="2400" b="1" i="1" dirty="0">
              <a:solidFill>
                <a:schemeClr val="bg1"/>
              </a:solidFill>
            </a:endParaRPr>
          </a:p>
          <a:p>
            <a:r>
              <a:rPr lang="pt-BR" sz="2400" b="1" i="1" dirty="0">
                <a:solidFill>
                  <a:schemeClr val="bg1"/>
                </a:solidFill>
              </a:rPr>
              <a:t>• Responsabilidade e Comprometimento </a:t>
            </a:r>
          </a:p>
          <a:p>
            <a:r>
              <a:rPr lang="pt-BR" sz="2400" b="1" i="1" dirty="0">
                <a:solidFill>
                  <a:schemeClr val="bg1"/>
                </a:solidFill>
              </a:rPr>
              <a:t>• Respeito ao Meio Ambiente </a:t>
            </a:r>
          </a:p>
          <a:p>
            <a:r>
              <a:rPr lang="pt-BR" sz="2400" b="1" i="1" dirty="0">
                <a:solidFill>
                  <a:schemeClr val="bg1"/>
                </a:solidFill>
              </a:rPr>
              <a:t>• Ética e Transparência</a:t>
            </a:r>
          </a:p>
          <a:p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FE415C-D908-48E1-8EA0-BB44C2C53C12}"/>
              </a:ext>
            </a:extLst>
          </p:cNvPr>
          <p:cNvSpPr txBox="1"/>
          <p:nvPr/>
        </p:nvSpPr>
        <p:spPr>
          <a:xfrm>
            <a:off x="-6686887" y="5065291"/>
            <a:ext cx="564418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i="1" dirty="0">
                <a:solidFill>
                  <a:schemeClr val="bg1"/>
                </a:solidFill>
              </a:rPr>
              <a:t>Temos como missão oferecer as melhores e inovadoras soluções logísticas.</a:t>
            </a:r>
          </a:p>
          <a:p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8FED7FA-E3ED-4C9D-AFCC-D42AC7513198}"/>
              </a:ext>
            </a:extLst>
          </p:cNvPr>
          <p:cNvSpPr txBox="1"/>
          <p:nvPr/>
        </p:nvSpPr>
        <p:spPr>
          <a:xfrm>
            <a:off x="-6267441" y="9473820"/>
            <a:ext cx="520065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i="1" dirty="0">
                <a:solidFill>
                  <a:schemeClr val="bg1"/>
                </a:solidFill>
              </a:rPr>
              <a:t>Garantindo a pontualidade e confiabilidade em nossos serviços.</a:t>
            </a:r>
          </a:p>
          <a:p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2E4A350-6B53-4E0A-88FE-9302594E04B1}"/>
              </a:ext>
            </a:extLst>
          </p:cNvPr>
          <p:cNvSpPr txBox="1"/>
          <p:nvPr/>
        </p:nvSpPr>
        <p:spPr>
          <a:xfrm>
            <a:off x="173274" y="10257467"/>
            <a:ext cx="5450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i="1" dirty="0">
                <a:solidFill>
                  <a:schemeClr val="bg1"/>
                </a:solidFill>
              </a:rPr>
              <a:t>Proporcionando aos nossos clientes e parceiros a total segurança e otimização em seus negócios.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ACBBF228-8CB2-4E45-B13D-61AC1F7CBCF6}"/>
              </a:ext>
            </a:extLst>
          </p:cNvPr>
          <p:cNvGrpSpPr/>
          <p:nvPr/>
        </p:nvGrpSpPr>
        <p:grpSpPr>
          <a:xfrm>
            <a:off x="9668555" y="2344227"/>
            <a:ext cx="1476375" cy="1494286"/>
            <a:chOff x="9668555" y="617027"/>
            <a:chExt cx="1476375" cy="1494286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5002E374-8244-4AD8-97B8-3F1EBC153342}"/>
                </a:ext>
              </a:extLst>
            </p:cNvPr>
            <p:cNvSpPr/>
            <p:nvPr/>
          </p:nvSpPr>
          <p:spPr>
            <a:xfrm>
              <a:off x="9668555" y="61702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" name="Gráfico 3" descr="Aperto de mãos">
              <a:extLst>
                <a:ext uri="{FF2B5EF4-FFF2-40B4-BE49-F238E27FC236}">
                  <a16:creationId xmlns:a16="http://schemas.microsoft.com/office/drawing/2014/main" id="{496B19B3-A863-4B87-89DD-BB8ECA46A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726774" y="723739"/>
              <a:ext cx="1359934" cy="1387574"/>
            </a:xfrm>
            <a:prstGeom prst="rect">
              <a:avLst/>
            </a:prstGeom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59115C19-21A0-464F-AC50-601D9C866FBB}"/>
              </a:ext>
            </a:extLst>
          </p:cNvPr>
          <p:cNvGrpSpPr/>
          <p:nvPr/>
        </p:nvGrpSpPr>
        <p:grpSpPr>
          <a:xfrm>
            <a:off x="5165496" y="2425700"/>
            <a:ext cx="1476375" cy="1485900"/>
            <a:chOff x="13679805" y="1512377"/>
            <a:chExt cx="1476375" cy="1485900"/>
          </a:xfrm>
        </p:grpSpPr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105644E7-033E-4BEC-A2CA-C8EA0DE63CA2}"/>
                </a:ext>
              </a:extLst>
            </p:cNvPr>
            <p:cNvSpPr/>
            <p:nvPr/>
          </p:nvSpPr>
          <p:spPr>
            <a:xfrm>
              <a:off x="13679805" y="151237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" name="Gráfico 12" descr="Gráfico de barras com tendência ascendente">
              <a:extLst>
                <a:ext uri="{FF2B5EF4-FFF2-40B4-BE49-F238E27FC236}">
                  <a16:creationId xmlns:a16="http://schemas.microsoft.com/office/drawing/2014/main" id="{E402EEA6-01E9-4E3B-B123-882E7264C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3812384" y="1701038"/>
              <a:ext cx="1159037" cy="1159037"/>
            </a:xfrm>
            <a:prstGeom prst="rect">
              <a:avLst/>
            </a:prstGeom>
          </p:spPr>
        </p:pic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7C700EC5-286B-4771-8892-A715519EFC63}"/>
              </a:ext>
            </a:extLst>
          </p:cNvPr>
          <p:cNvGrpSpPr/>
          <p:nvPr/>
        </p:nvGrpSpPr>
        <p:grpSpPr>
          <a:xfrm>
            <a:off x="1047070" y="2512787"/>
            <a:ext cx="1476375" cy="1485900"/>
            <a:chOff x="13643454" y="3429000"/>
            <a:chExt cx="1476375" cy="1485900"/>
          </a:xfrm>
        </p:grpSpPr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8CC59ACF-1520-49D5-BC73-4652F64A3EA5}"/>
                </a:ext>
              </a:extLst>
            </p:cNvPr>
            <p:cNvSpPr/>
            <p:nvPr/>
          </p:nvSpPr>
          <p:spPr>
            <a:xfrm>
              <a:off x="13643454" y="3429000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7" name="Gráfico 26" descr="Área de Transferência">
              <a:extLst>
                <a:ext uri="{FF2B5EF4-FFF2-40B4-BE49-F238E27FC236}">
                  <a16:creationId xmlns:a16="http://schemas.microsoft.com/office/drawing/2014/main" id="{FFCC6C26-6D79-4720-A9AD-3FD013559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837784" y="3569958"/>
              <a:ext cx="1082307" cy="1203983"/>
            </a:xfrm>
            <a:prstGeom prst="rect">
              <a:avLst/>
            </a:prstGeom>
          </p:spPr>
        </p:pic>
        <p:pic>
          <p:nvPicPr>
            <p:cNvPr id="25" name="Gráfico 24" descr="Lápis">
              <a:extLst>
                <a:ext uri="{FF2B5EF4-FFF2-40B4-BE49-F238E27FC236}">
                  <a16:creationId xmlns:a16="http://schemas.microsoft.com/office/drawing/2014/main" id="{32EEA865-A991-48D7-AAB1-BB2ADE3DE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471103">
              <a:off x="14435444" y="4018850"/>
              <a:ext cx="455612" cy="506833"/>
            </a:xfrm>
            <a:prstGeom prst="rect">
              <a:avLst/>
            </a:prstGeom>
          </p:spPr>
        </p:pic>
        <p:pic>
          <p:nvPicPr>
            <p:cNvPr id="31" name="Gráfico 30" descr="Lápis">
              <a:extLst>
                <a:ext uri="{FF2B5EF4-FFF2-40B4-BE49-F238E27FC236}">
                  <a16:creationId xmlns:a16="http://schemas.microsoft.com/office/drawing/2014/main" id="{F106D6D8-D145-4B5B-8766-1C63BE9EE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471103">
              <a:off x="14435445" y="4082105"/>
              <a:ext cx="455612" cy="506833"/>
            </a:xfrm>
            <a:prstGeom prst="rect">
              <a:avLst/>
            </a:prstGeom>
          </p:spPr>
        </p:pic>
        <p:pic>
          <p:nvPicPr>
            <p:cNvPr id="32" name="Gráfico 31" descr="Lápis">
              <a:extLst>
                <a:ext uri="{FF2B5EF4-FFF2-40B4-BE49-F238E27FC236}">
                  <a16:creationId xmlns:a16="http://schemas.microsoft.com/office/drawing/2014/main" id="{7EA7CB8B-B0EC-4A35-9B3E-AA6FA8654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471103">
              <a:off x="14424673" y="4057214"/>
              <a:ext cx="455612" cy="506833"/>
            </a:xfrm>
            <a:prstGeom prst="rect">
              <a:avLst/>
            </a:prstGeom>
          </p:spPr>
        </p:pic>
        <p:cxnSp>
          <p:nvCxnSpPr>
            <p:cNvPr id="29" name="Conector reto 28">
              <a:extLst>
                <a:ext uri="{FF2B5EF4-FFF2-40B4-BE49-F238E27FC236}">
                  <a16:creationId xmlns:a16="http://schemas.microsoft.com/office/drawing/2014/main" id="{40843460-2D08-4DBC-B23D-608126928A7C}"/>
                </a:ext>
              </a:extLst>
            </p:cNvPr>
            <p:cNvCxnSpPr/>
            <p:nvPr/>
          </p:nvCxnSpPr>
          <p:spPr>
            <a:xfrm>
              <a:off x="14179641" y="4026017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to 35">
              <a:extLst>
                <a:ext uri="{FF2B5EF4-FFF2-40B4-BE49-F238E27FC236}">
                  <a16:creationId xmlns:a16="http://schemas.microsoft.com/office/drawing/2014/main" id="{766C8BA5-093E-4F06-97A9-812502641192}"/>
                </a:ext>
              </a:extLst>
            </p:cNvPr>
            <p:cNvCxnSpPr/>
            <p:nvPr/>
          </p:nvCxnSpPr>
          <p:spPr>
            <a:xfrm>
              <a:off x="14179692" y="4122611"/>
              <a:ext cx="398492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to 36">
              <a:extLst>
                <a:ext uri="{FF2B5EF4-FFF2-40B4-BE49-F238E27FC236}">
                  <a16:creationId xmlns:a16="http://schemas.microsoft.com/office/drawing/2014/main" id="{87DD5464-F9F3-4894-BE8B-6DDE7AF435D4}"/>
                </a:ext>
              </a:extLst>
            </p:cNvPr>
            <p:cNvCxnSpPr/>
            <p:nvPr/>
          </p:nvCxnSpPr>
          <p:spPr>
            <a:xfrm>
              <a:off x="14179638" y="4219206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" name="Imagem 32">
            <a:extLst>
              <a:ext uri="{FF2B5EF4-FFF2-40B4-BE49-F238E27FC236}">
                <a16:creationId xmlns:a16="http://schemas.microsoft.com/office/drawing/2014/main" id="{8FB25EC0-3295-45CB-A428-1C0667122D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371" y="344314"/>
            <a:ext cx="1496912" cy="1015663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ABE78FE3-7BB6-48B5-88A1-D4C04831C109}"/>
              </a:ext>
            </a:extLst>
          </p:cNvPr>
          <p:cNvSpPr txBox="1"/>
          <p:nvPr/>
        </p:nvSpPr>
        <p:spPr>
          <a:xfrm>
            <a:off x="3100554" y="13698145"/>
            <a:ext cx="627438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i="1" dirty="0">
                <a:solidFill>
                  <a:schemeClr val="bg1"/>
                </a:solidFill>
              </a:rPr>
              <a:t>Estar entre as melhores empresas do seguimento, sendo referência em inovação e confiabilidade</a:t>
            </a:r>
          </a:p>
          <a:p>
            <a:endParaRPr lang="pt-BR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CAB99E01-DD11-46CD-BA3F-D25C5F7D30F5}"/>
              </a:ext>
            </a:extLst>
          </p:cNvPr>
          <p:cNvSpPr txBox="1"/>
          <p:nvPr/>
        </p:nvSpPr>
        <p:spPr>
          <a:xfrm>
            <a:off x="3100554" y="8966485"/>
            <a:ext cx="627438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i="1" dirty="0">
                <a:solidFill>
                  <a:schemeClr val="bg1"/>
                </a:solidFill>
              </a:rPr>
              <a:t>Estar entre as melhores empresas do seguimento, sendo referência em inovação e confiabilidade.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2763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93FC00D2-7E08-41EA-B440-76D35FA5B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581" y="-338488"/>
            <a:ext cx="12373161" cy="8248774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661330E7-65A1-4273-9760-845BC39838A8}"/>
              </a:ext>
            </a:extLst>
          </p:cNvPr>
          <p:cNvSpPr/>
          <p:nvPr/>
        </p:nvSpPr>
        <p:spPr>
          <a:xfrm>
            <a:off x="1" y="-188686"/>
            <a:ext cx="2592842" cy="7910286"/>
          </a:xfrm>
          <a:prstGeom prst="rect">
            <a:avLst/>
          </a:prstGeom>
          <a:solidFill>
            <a:srgbClr val="26378E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ECE4E9A-755C-427A-9891-6212C23D4990}"/>
              </a:ext>
            </a:extLst>
          </p:cNvPr>
          <p:cNvSpPr/>
          <p:nvPr/>
        </p:nvSpPr>
        <p:spPr>
          <a:xfrm>
            <a:off x="2592843" y="-188686"/>
            <a:ext cx="2565853" cy="7910286"/>
          </a:xfrm>
          <a:prstGeom prst="rect">
            <a:avLst/>
          </a:prstGeom>
          <a:solidFill>
            <a:srgbClr val="6D7083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D3CC696-E478-4F9B-B5FA-48AF407AD0BD}"/>
              </a:ext>
            </a:extLst>
          </p:cNvPr>
          <p:cNvSpPr/>
          <p:nvPr/>
        </p:nvSpPr>
        <p:spPr>
          <a:xfrm>
            <a:off x="5158696" y="0"/>
            <a:ext cx="7236503" cy="7910286"/>
          </a:xfrm>
          <a:prstGeom prst="rect">
            <a:avLst/>
          </a:prstGeom>
          <a:solidFill>
            <a:srgbClr val="6695C2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B16E931-87F5-4D36-8927-8E02C451700D}"/>
              </a:ext>
            </a:extLst>
          </p:cNvPr>
          <p:cNvSpPr txBox="1"/>
          <p:nvPr/>
        </p:nvSpPr>
        <p:spPr>
          <a:xfrm>
            <a:off x="326010" y="4594722"/>
            <a:ext cx="2975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i="1" dirty="0">
                <a:solidFill>
                  <a:schemeClr val="bg1"/>
                </a:solidFill>
              </a:rPr>
              <a:t>MISSÃO</a:t>
            </a:r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558FD96-5E6C-42AA-BA5D-EB0EC7A76B94}"/>
              </a:ext>
            </a:extLst>
          </p:cNvPr>
          <p:cNvSpPr txBox="1"/>
          <p:nvPr/>
        </p:nvSpPr>
        <p:spPr>
          <a:xfrm>
            <a:off x="3014384" y="4551090"/>
            <a:ext cx="2975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i="1" dirty="0">
                <a:solidFill>
                  <a:schemeClr val="bg1"/>
                </a:solidFill>
              </a:rPr>
              <a:t>VISÃO</a:t>
            </a:r>
            <a:endParaRPr lang="pt-BR" sz="1100" b="1" i="1" dirty="0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7C296C3-311A-4ACB-8B94-D8479F862141}"/>
              </a:ext>
            </a:extLst>
          </p:cNvPr>
          <p:cNvSpPr txBox="1"/>
          <p:nvPr/>
        </p:nvSpPr>
        <p:spPr>
          <a:xfrm>
            <a:off x="6096000" y="3066924"/>
            <a:ext cx="41365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i="1" dirty="0">
                <a:solidFill>
                  <a:schemeClr val="bg1"/>
                </a:solidFill>
              </a:rPr>
              <a:t>VALORES</a:t>
            </a:r>
          </a:p>
          <a:p>
            <a:endParaRPr lang="pt-BR" sz="2800" b="1" i="1" dirty="0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F414FE8-5EB3-4E41-A691-08460BCBFF72}"/>
              </a:ext>
            </a:extLst>
          </p:cNvPr>
          <p:cNvSpPr txBox="1"/>
          <p:nvPr/>
        </p:nvSpPr>
        <p:spPr>
          <a:xfrm>
            <a:off x="6096000" y="4345135"/>
            <a:ext cx="60814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</a:rPr>
              <a:t>Excelência Operacional</a:t>
            </a:r>
          </a:p>
          <a:p>
            <a:endParaRPr lang="pt-BR" sz="2400" b="1" i="1" dirty="0">
              <a:solidFill>
                <a:schemeClr val="bg1"/>
              </a:solidFill>
            </a:endParaRPr>
          </a:p>
          <a:p>
            <a:r>
              <a:rPr lang="pt-BR" sz="2400" b="1" i="1" dirty="0">
                <a:solidFill>
                  <a:schemeClr val="bg1"/>
                </a:solidFill>
              </a:rPr>
              <a:t>• Responsabilidade e Comprometimento </a:t>
            </a:r>
          </a:p>
          <a:p>
            <a:r>
              <a:rPr lang="pt-BR" sz="2400" b="1" i="1" dirty="0">
                <a:solidFill>
                  <a:schemeClr val="bg1"/>
                </a:solidFill>
              </a:rPr>
              <a:t>• Respeito ao Meio Ambiente </a:t>
            </a:r>
          </a:p>
          <a:p>
            <a:r>
              <a:rPr lang="pt-BR" sz="2400" b="1" i="1" dirty="0">
                <a:solidFill>
                  <a:schemeClr val="bg1"/>
                </a:solidFill>
              </a:rPr>
              <a:t>• Ética e Transparência</a:t>
            </a:r>
          </a:p>
          <a:p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ADCC50C-BC8C-4DBA-9795-C754F056C0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716" y="344314"/>
            <a:ext cx="1496912" cy="1015663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EB08650E-A37A-446E-BEA5-14E2863B04DB}"/>
              </a:ext>
            </a:extLst>
          </p:cNvPr>
          <p:cNvGrpSpPr/>
          <p:nvPr/>
        </p:nvGrpSpPr>
        <p:grpSpPr>
          <a:xfrm>
            <a:off x="7104744" y="1073618"/>
            <a:ext cx="1926401" cy="1980413"/>
            <a:chOff x="9668555" y="617027"/>
            <a:chExt cx="1476375" cy="1494286"/>
          </a:xfrm>
        </p:grpSpPr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633F074E-F4FD-4AAB-B741-D8724F208F7F}"/>
                </a:ext>
              </a:extLst>
            </p:cNvPr>
            <p:cNvSpPr/>
            <p:nvPr/>
          </p:nvSpPr>
          <p:spPr>
            <a:xfrm>
              <a:off x="9668555" y="61702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9" name="Gráfico 18" descr="Aperto de mãos">
              <a:extLst>
                <a:ext uri="{FF2B5EF4-FFF2-40B4-BE49-F238E27FC236}">
                  <a16:creationId xmlns:a16="http://schemas.microsoft.com/office/drawing/2014/main" id="{000DBED8-0F06-4E99-9CCA-A07C494C5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26774" y="723739"/>
              <a:ext cx="1359934" cy="1387574"/>
            </a:xfrm>
            <a:prstGeom prst="rect">
              <a:avLst/>
            </a:prstGeom>
          </p:spPr>
        </p:pic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4466491F-A494-469B-8AA1-1DC8946B13D6}"/>
              </a:ext>
            </a:extLst>
          </p:cNvPr>
          <p:cNvGrpSpPr/>
          <p:nvPr/>
        </p:nvGrpSpPr>
        <p:grpSpPr>
          <a:xfrm>
            <a:off x="3285221" y="3340423"/>
            <a:ext cx="1111700" cy="1100386"/>
            <a:chOff x="13679805" y="1512377"/>
            <a:chExt cx="1476375" cy="1485900"/>
          </a:xfrm>
        </p:grpSpPr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8287452A-3CC2-4414-B707-13300C79DD45}"/>
                </a:ext>
              </a:extLst>
            </p:cNvPr>
            <p:cNvSpPr/>
            <p:nvPr/>
          </p:nvSpPr>
          <p:spPr>
            <a:xfrm>
              <a:off x="13679805" y="151237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2" name="Gráfico 21" descr="Gráfico de barras com tendência ascendente">
              <a:extLst>
                <a:ext uri="{FF2B5EF4-FFF2-40B4-BE49-F238E27FC236}">
                  <a16:creationId xmlns:a16="http://schemas.microsoft.com/office/drawing/2014/main" id="{7B17E50F-11B8-454E-8EA1-42D9C1F75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812384" y="1701038"/>
              <a:ext cx="1159037" cy="1159037"/>
            </a:xfrm>
            <a:prstGeom prst="rect">
              <a:avLst/>
            </a:prstGeom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BB96433F-1A77-4036-B5FE-257E559B173B}"/>
              </a:ext>
            </a:extLst>
          </p:cNvPr>
          <p:cNvGrpSpPr/>
          <p:nvPr/>
        </p:nvGrpSpPr>
        <p:grpSpPr>
          <a:xfrm>
            <a:off x="718865" y="3404950"/>
            <a:ext cx="1111700" cy="1100386"/>
            <a:chOff x="13643454" y="3429000"/>
            <a:chExt cx="1476375" cy="1485900"/>
          </a:xfrm>
        </p:grpSpPr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5721BDED-082F-446F-8B51-6C143D935CE1}"/>
                </a:ext>
              </a:extLst>
            </p:cNvPr>
            <p:cNvSpPr/>
            <p:nvPr/>
          </p:nvSpPr>
          <p:spPr>
            <a:xfrm>
              <a:off x="13643454" y="3429000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5" name="Gráfico 24" descr="Área de Transferência">
              <a:extLst>
                <a:ext uri="{FF2B5EF4-FFF2-40B4-BE49-F238E27FC236}">
                  <a16:creationId xmlns:a16="http://schemas.microsoft.com/office/drawing/2014/main" id="{B29934E1-8CCF-414A-A194-FA30730A6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3837784" y="3569958"/>
              <a:ext cx="1082307" cy="1203983"/>
            </a:xfrm>
            <a:prstGeom prst="rect">
              <a:avLst/>
            </a:prstGeom>
          </p:spPr>
        </p:pic>
        <p:pic>
          <p:nvPicPr>
            <p:cNvPr id="26" name="Gráfico 25" descr="Lápis">
              <a:extLst>
                <a:ext uri="{FF2B5EF4-FFF2-40B4-BE49-F238E27FC236}">
                  <a16:creationId xmlns:a16="http://schemas.microsoft.com/office/drawing/2014/main" id="{B54E8A7B-5184-40B2-8137-522EE6866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471103">
              <a:off x="14435444" y="4018850"/>
              <a:ext cx="455612" cy="506833"/>
            </a:xfrm>
            <a:prstGeom prst="rect">
              <a:avLst/>
            </a:prstGeom>
          </p:spPr>
        </p:pic>
        <p:pic>
          <p:nvPicPr>
            <p:cNvPr id="27" name="Gráfico 26" descr="Lápis">
              <a:extLst>
                <a:ext uri="{FF2B5EF4-FFF2-40B4-BE49-F238E27FC236}">
                  <a16:creationId xmlns:a16="http://schemas.microsoft.com/office/drawing/2014/main" id="{B63D46C4-D1A6-4EBD-BB30-0CD6F0BA9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471103">
              <a:off x="14435445" y="4082105"/>
              <a:ext cx="455612" cy="506833"/>
            </a:xfrm>
            <a:prstGeom prst="rect">
              <a:avLst/>
            </a:prstGeom>
          </p:spPr>
        </p:pic>
        <p:pic>
          <p:nvPicPr>
            <p:cNvPr id="28" name="Gráfico 27" descr="Lápis">
              <a:extLst>
                <a:ext uri="{FF2B5EF4-FFF2-40B4-BE49-F238E27FC236}">
                  <a16:creationId xmlns:a16="http://schemas.microsoft.com/office/drawing/2014/main" id="{CDE6CAB6-8D83-49C2-967F-6158122A4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471103">
              <a:off x="14424673" y="4057214"/>
              <a:ext cx="455612" cy="506833"/>
            </a:xfrm>
            <a:prstGeom prst="rect">
              <a:avLst/>
            </a:prstGeom>
          </p:spPr>
        </p:pic>
        <p:cxnSp>
          <p:nvCxnSpPr>
            <p:cNvPr id="29" name="Conector reto 28">
              <a:extLst>
                <a:ext uri="{FF2B5EF4-FFF2-40B4-BE49-F238E27FC236}">
                  <a16:creationId xmlns:a16="http://schemas.microsoft.com/office/drawing/2014/main" id="{96149CBC-B5C0-42E3-BD76-3E5D50634738}"/>
                </a:ext>
              </a:extLst>
            </p:cNvPr>
            <p:cNvCxnSpPr/>
            <p:nvPr/>
          </p:nvCxnSpPr>
          <p:spPr>
            <a:xfrm>
              <a:off x="14179641" y="4026017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>
              <a:extLst>
                <a:ext uri="{FF2B5EF4-FFF2-40B4-BE49-F238E27FC236}">
                  <a16:creationId xmlns:a16="http://schemas.microsoft.com/office/drawing/2014/main" id="{A1D34AA6-FBAA-45C6-B531-FED0EF453161}"/>
                </a:ext>
              </a:extLst>
            </p:cNvPr>
            <p:cNvCxnSpPr/>
            <p:nvPr/>
          </p:nvCxnSpPr>
          <p:spPr>
            <a:xfrm>
              <a:off x="14179692" y="4122611"/>
              <a:ext cx="398492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to 30">
              <a:extLst>
                <a:ext uri="{FF2B5EF4-FFF2-40B4-BE49-F238E27FC236}">
                  <a16:creationId xmlns:a16="http://schemas.microsoft.com/office/drawing/2014/main" id="{2AA90345-4212-4E12-82D1-2CEE96ACA3DD}"/>
                </a:ext>
              </a:extLst>
            </p:cNvPr>
            <p:cNvCxnSpPr/>
            <p:nvPr/>
          </p:nvCxnSpPr>
          <p:spPr>
            <a:xfrm>
              <a:off x="14179638" y="4219206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2661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00">
        <p159:morph option="byObject"/>
      </p:transition>
    </mc:Choice>
    <mc:Fallback xmlns="">
      <p:transition spd="slow" advTm="4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A360367-EBD4-4FCF-B496-4D7421024A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581" y="-338488"/>
            <a:ext cx="12373161" cy="8248774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661330E7-65A1-4273-9760-845BC39838A8}"/>
              </a:ext>
            </a:extLst>
          </p:cNvPr>
          <p:cNvSpPr/>
          <p:nvPr/>
        </p:nvSpPr>
        <p:spPr>
          <a:xfrm>
            <a:off x="0" y="-188686"/>
            <a:ext cx="3773713" cy="7910286"/>
          </a:xfrm>
          <a:prstGeom prst="rect">
            <a:avLst/>
          </a:prstGeom>
          <a:solidFill>
            <a:srgbClr val="26378E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ECE4E9A-755C-427A-9891-6212C23D4990}"/>
              </a:ext>
            </a:extLst>
          </p:cNvPr>
          <p:cNvSpPr/>
          <p:nvPr/>
        </p:nvSpPr>
        <p:spPr>
          <a:xfrm>
            <a:off x="3773713" y="0"/>
            <a:ext cx="4310743" cy="7910286"/>
          </a:xfrm>
          <a:prstGeom prst="rect">
            <a:avLst/>
          </a:prstGeom>
          <a:solidFill>
            <a:srgbClr val="6D7083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D3CC696-E478-4F9B-B5FA-48AF407AD0BD}"/>
              </a:ext>
            </a:extLst>
          </p:cNvPr>
          <p:cNvSpPr/>
          <p:nvPr/>
        </p:nvSpPr>
        <p:spPr>
          <a:xfrm>
            <a:off x="8084456" y="0"/>
            <a:ext cx="4310743" cy="7910286"/>
          </a:xfrm>
          <a:prstGeom prst="rect">
            <a:avLst/>
          </a:prstGeom>
          <a:solidFill>
            <a:srgbClr val="6695C2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B16E931-87F5-4D36-8927-8E02C451700D}"/>
              </a:ext>
            </a:extLst>
          </p:cNvPr>
          <p:cNvSpPr txBox="1"/>
          <p:nvPr/>
        </p:nvSpPr>
        <p:spPr>
          <a:xfrm>
            <a:off x="485064" y="3984173"/>
            <a:ext cx="2975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MISSÃO</a:t>
            </a:r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558FD96-5E6C-42AA-BA5D-EB0EC7A76B94}"/>
              </a:ext>
            </a:extLst>
          </p:cNvPr>
          <p:cNvSpPr txBox="1"/>
          <p:nvPr/>
        </p:nvSpPr>
        <p:spPr>
          <a:xfrm>
            <a:off x="4816415" y="3955143"/>
            <a:ext cx="297542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VISÃO</a:t>
            </a:r>
          </a:p>
          <a:p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7C296C3-311A-4ACB-8B94-D8479F862141}"/>
              </a:ext>
            </a:extLst>
          </p:cNvPr>
          <p:cNvSpPr txBox="1"/>
          <p:nvPr/>
        </p:nvSpPr>
        <p:spPr>
          <a:xfrm>
            <a:off x="8710896" y="3976915"/>
            <a:ext cx="33916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VALORES</a:t>
            </a:r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08A7F297-F877-43D7-BB64-8F500A393D24}"/>
              </a:ext>
            </a:extLst>
          </p:cNvPr>
          <p:cNvSpPr txBox="1"/>
          <p:nvPr/>
        </p:nvSpPr>
        <p:spPr>
          <a:xfrm>
            <a:off x="13899989" y="5390164"/>
            <a:ext cx="60814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</a:rPr>
              <a:t>Excelência Operacional</a:t>
            </a:r>
          </a:p>
          <a:p>
            <a:endParaRPr lang="pt-BR" sz="2400" b="1" i="1" dirty="0">
              <a:solidFill>
                <a:schemeClr val="bg1"/>
              </a:solidFill>
            </a:endParaRPr>
          </a:p>
          <a:p>
            <a:r>
              <a:rPr lang="pt-BR" sz="2400" b="1" i="1" dirty="0">
                <a:solidFill>
                  <a:schemeClr val="bg1"/>
                </a:solidFill>
              </a:rPr>
              <a:t>• Responsabilidade e Comprometimento </a:t>
            </a:r>
          </a:p>
          <a:p>
            <a:r>
              <a:rPr lang="pt-BR" sz="2400" b="1" i="1" dirty="0">
                <a:solidFill>
                  <a:schemeClr val="bg1"/>
                </a:solidFill>
              </a:rPr>
              <a:t>• Respeito ao Meio Ambiente </a:t>
            </a:r>
          </a:p>
          <a:p>
            <a:r>
              <a:rPr lang="pt-BR" sz="2400" b="1" i="1" dirty="0">
                <a:solidFill>
                  <a:schemeClr val="bg1"/>
                </a:solidFill>
              </a:rPr>
              <a:t>• Ética e Transparência</a:t>
            </a:r>
          </a:p>
          <a:p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FE415C-D908-48E1-8EA0-BB44C2C53C12}"/>
              </a:ext>
            </a:extLst>
          </p:cNvPr>
          <p:cNvSpPr txBox="1"/>
          <p:nvPr/>
        </p:nvSpPr>
        <p:spPr>
          <a:xfrm>
            <a:off x="-6686887" y="5065291"/>
            <a:ext cx="564418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i="1" dirty="0">
                <a:solidFill>
                  <a:schemeClr val="bg1"/>
                </a:solidFill>
              </a:rPr>
              <a:t>Temos como missão oferecer as melhores e inovadoras soluções logísticas.</a:t>
            </a:r>
          </a:p>
          <a:p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8FED7FA-E3ED-4C9D-AFCC-D42AC7513198}"/>
              </a:ext>
            </a:extLst>
          </p:cNvPr>
          <p:cNvSpPr txBox="1"/>
          <p:nvPr/>
        </p:nvSpPr>
        <p:spPr>
          <a:xfrm>
            <a:off x="-6267441" y="9473820"/>
            <a:ext cx="520065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i="1" dirty="0">
                <a:solidFill>
                  <a:schemeClr val="bg1"/>
                </a:solidFill>
              </a:rPr>
              <a:t>Garantindo a pontualidade e confiabilidade em nossos serviços.</a:t>
            </a:r>
          </a:p>
          <a:p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2E4A350-6B53-4E0A-88FE-9302594E04B1}"/>
              </a:ext>
            </a:extLst>
          </p:cNvPr>
          <p:cNvSpPr txBox="1"/>
          <p:nvPr/>
        </p:nvSpPr>
        <p:spPr>
          <a:xfrm>
            <a:off x="173274" y="10257467"/>
            <a:ext cx="5450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i="1" dirty="0">
                <a:solidFill>
                  <a:schemeClr val="bg1"/>
                </a:solidFill>
              </a:rPr>
              <a:t>Proporcionando aos nossos clientes e parceiros a total segurança e otimização em seus negócios.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ACBBF228-8CB2-4E45-B13D-61AC1F7CBCF6}"/>
              </a:ext>
            </a:extLst>
          </p:cNvPr>
          <p:cNvGrpSpPr/>
          <p:nvPr/>
        </p:nvGrpSpPr>
        <p:grpSpPr>
          <a:xfrm>
            <a:off x="9668555" y="2344227"/>
            <a:ext cx="1476375" cy="1494286"/>
            <a:chOff x="9668555" y="617027"/>
            <a:chExt cx="1476375" cy="1494286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5002E374-8244-4AD8-97B8-3F1EBC153342}"/>
                </a:ext>
              </a:extLst>
            </p:cNvPr>
            <p:cNvSpPr/>
            <p:nvPr/>
          </p:nvSpPr>
          <p:spPr>
            <a:xfrm>
              <a:off x="9668555" y="61702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" name="Gráfico 3" descr="Aperto de mãos">
              <a:extLst>
                <a:ext uri="{FF2B5EF4-FFF2-40B4-BE49-F238E27FC236}">
                  <a16:creationId xmlns:a16="http://schemas.microsoft.com/office/drawing/2014/main" id="{496B19B3-A863-4B87-89DD-BB8ECA46A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726774" y="723739"/>
              <a:ext cx="1359934" cy="1387574"/>
            </a:xfrm>
            <a:prstGeom prst="rect">
              <a:avLst/>
            </a:prstGeom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59115C19-21A0-464F-AC50-601D9C866FBB}"/>
              </a:ext>
            </a:extLst>
          </p:cNvPr>
          <p:cNvGrpSpPr/>
          <p:nvPr/>
        </p:nvGrpSpPr>
        <p:grpSpPr>
          <a:xfrm>
            <a:off x="5165496" y="2425700"/>
            <a:ext cx="1476375" cy="1485900"/>
            <a:chOff x="13679805" y="1512377"/>
            <a:chExt cx="1476375" cy="1485900"/>
          </a:xfrm>
        </p:grpSpPr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105644E7-033E-4BEC-A2CA-C8EA0DE63CA2}"/>
                </a:ext>
              </a:extLst>
            </p:cNvPr>
            <p:cNvSpPr/>
            <p:nvPr/>
          </p:nvSpPr>
          <p:spPr>
            <a:xfrm>
              <a:off x="13679805" y="151237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" name="Gráfico 12" descr="Gráfico de barras com tendência ascendente">
              <a:extLst>
                <a:ext uri="{FF2B5EF4-FFF2-40B4-BE49-F238E27FC236}">
                  <a16:creationId xmlns:a16="http://schemas.microsoft.com/office/drawing/2014/main" id="{E402EEA6-01E9-4E3B-B123-882E7264C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3812384" y="1701038"/>
              <a:ext cx="1159037" cy="1159037"/>
            </a:xfrm>
            <a:prstGeom prst="rect">
              <a:avLst/>
            </a:prstGeom>
          </p:spPr>
        </p:pic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7C700EC5-286B-4771-8892-A715519EFC63}"/>
              </a:ext>
            </a:extLst>
          </p:cNvPr>
          <p:cNvGrpSpPr/>
          <p:nvPr/>
        </p:nvGrpSpPr>
        <p:grpSpPr>
          <a:xfrm>
            <a:off x="1047070" y="2512787"/>
            <a:ext cx="1476375" cy="1485900"/>
            <a:chOff x="13643454" y="3429000"/>
            <a:chExt cx="1476375" cy="1485900"/>
          </a:xfrm>
        </p:grpSpPr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8CC59ACF-1520-49D5-BC73-4652F64A3EA5}"/>
                </a:ext>
              </a:extLst>
            </p:cNvPr>
            <p:cNvSpPr/>
            <p:nvPr/>
          </p:nvSpPr>
          <p:spPr>
            <a:xfrm>
              <a:off x="13643454" y="3429000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7" name="Gráfico 26" descr="Área de Transferência">
              <a:extLst>
                <a:ext uri="{FF2B5EF4-FFF2-40B4-BE49-F238E27FC236}">
                  <a16:creationId xmlns:a16="http://schemas.microsoft.com/office/drawing/2014/main" id="{FFCC6C26-6D79-4720-A9AD-3FD013559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3837784" y="3569958"/>
              <a:ext cx="1082307" cy="1203983"/>
            </a:xfrm>
            <a:prstGeom prst="rect">
              <a:avLst/>
            </a:prstGeom>
          </p:spPr>
        </p:pic>
        <p:pic>
          <p:nvPicPr>
            <p:cNvPr id="25" name="Gráfico 24" descr="Lápis">
              <a:extLst>
                <a:ext uri="{FF2B5EF4-FFF2-40B4-BE49-F238E27FC236}">
                  <a16:creationId xmlns:a16="http://schemas.microsoft.com/office/drawing/2014/main" id="{32EEA865-A991-48D7-AAB1-BB2ADE3DE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471103">
              <a:off x="14435444" y="4018850"/>
              <a:ext cx="455612" cy="506833"/>
            </a:xfrm>
            <a:prstGeom prst="rect">
              <a:avLst/>
            </a:prstGeom>
          </p:spPr>
        </p:pic>
        <p:pic>
          <p:nvPicPr>
            <p:cNvPr id="31" name="Gráfico 30" descr="Lápis">
              <a:extLst>
                <a:ext uri="{FF2B5EF4-FFF2-40B4-BE49-F238E27FC236}">
                  <a16:creationId xmlns:a16="http://schemas.microsoft.com/office/drawing/2014/main" id="{F106D6D8-D145-4B5B-8766-1C63BE9EE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471103">
              <a:off x="14435445" y="4082105"/>
              <a:ext cx="455612" cy="506833"/>
            </a:xfrm>
            <a:prstGeom prst="rect">
              <a:avLst/>
            </a:prstGeom>
          </p:spPr>
        </p:pic>
        <p:pic>
          <p:nvPicPr>
            <p:cNvPr id="32" name="Gráfico 31" descr="Lápis">
              <a:extLst>
                <a:ext uri="{FF2B5EF4-FFF2-40B4-BE49-F238E27FC236}">
                  <a16:creationId xmlns:a16="http://schemas.microsoft.com/office/drawing/2014/main" id="{7EA7CB8B-B0EC-4A35-9B3E-AA6FA8654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471103">
              <a:off x="14424673" y="4057214"/>
              <a:ext cx="455612" cy="506833"/>
            </a:xfrm>
            <a:prstGeom prst="rect">
              <a:avLst/>
            </a:prstGeom>
          </p:spPr>
        </p:pic>
        <p:cxnSp>
          <p:nvCxnSpPr>
            <p:cNvPr id="29" name="Conector reto 28">
              <a:extLst>
                <a:ext uri="{FF2B5EF4-FFF2-40B4-BE49-F238E27FC236}">
                  <a16:creationId xmlns:a16="http://schemas.microsoft.com/office/drawing/2014/main" id="{40843460-2D08-4DBC-B23D-608126928A7C}"/>
                </a:ext>
              </a:extLst>
            </p:cNvPr>
            <p:cNvCxnSpPr/>
            <p:nvPr/>
          </p:nvCxnSpPr>
          <p:spPr>
            <a:xfrm>
              <a:off x="14179641" y="4026017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to 35">
              <a:extLst>
                <a:ext uri="{FF2B5EF4-FFF2-40B4-BE49-F238E27FC236}">
                  <a16:creationId xmlns:a16="http://schemas.microsoft.com/office/drawing/2014/main" id="{766C8BA5-093E-4F06-97A9-812502641192}"/>
                </a:ext>
              </a:extLst>
            </p:cNvPr>
            <p:cNvCxnSpPr/>
            <p:nvPr/>
          </p:nvCxnSpPr>
          <p:spPr>
            <a:xfrm>
              <a:off x="14179692" y="4122611"/>
              <a:ext cx="398492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to 36">
              <a:extLst>
                <a:ext uri="{FF2B5EF4-FFF2-40B4-BE49-F238E27FC236}">
                  <a16:creationId xmlns:a16="http://schemas.microsoft.com/office/drawing/2014/main" id="{87DD5464-F9F3-4894-BE8B-6DDE7AF435D4}"/>
                </a:ext>
              </a:extLst>
            </p:cNvPr>
            <p:cNvCxnSpPr/>
            <p:nvPr/>
          </p:nvCxnSpPr>
          <p:spPr>
            <a:xfrm>
              <a:off x="14179638" y="4219206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Imagem 29">
            <a:extLst>
              <a:ext uri="{FF2B5EF4-FFF2-40B4-BE49-F238E27FC236}">
                <a16:creationId xmlns:a16="http://schemas.microsoft.com/office/drawing/2014/main" id="{0276C7C7-2B25-4704-982B-D66DBF4606A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418" y="344314"/>
            <a:ext cx="1496912" cy="1015663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1163995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14628500" y="-662197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17153835" y="-639427"/>
            <a:ext cx="9010650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58" name="Picture 34" descr="Mac Cursor PNG Transparent Background, Free Download #1108 - FreeIconsPNG">
            <a:extLst>
              <a:ext uri="{FF2B5EF4-FFF2-40B4-BE49-F238E27FC236}">
                <a16:creationId xmlns:a16="http://schemas.microsoft.com/office/drawing/2014/main" id="{B6BE446F-1EC2-447B-87F8-FEB90DB01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7679" y="3881147"/>
            <a:ext cx="282260" cy="39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-2356759" y="8449648"/>
            <a:ext cx="7079771" cy="12268200"/>
          </a:xfrm>
          <a:prstGeom prst="rect">
            <a:avLst/>
          </a:prstGeom>
          <a:solidFill>
            <a:srgbClr val="263387"/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B90E35E-04B7-4003-AFA1-2BDA3AAAFA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3166" y="-2898604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10800000" flipH="1">
            <a:off x="-4911962" y="2609752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4722276" y="2963053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8746" y="3695454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-2899199" y="3802513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-4178928" y="3780050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-3634763" y="3817267"/>
            <a:ext cx="322392" cy="253560"/>
          </a:xfrm>
          <a:prstGeom prst="rect">
            <a:avLst/>
          </a:prstGeom>
        </p:spPr>
      </p:pic>
      <p:pic>
        <p:nvPicPr>
          <p:cNvPr id="57" name="Picture 34" descr="Mac Cursor PNG Transparent Background, Free Download #1108 - FreeIconsPNG">
            <a:extLst>
              <a:ext uri="{FF2B5EF4-FFF2-40B4-BE49-F238E27FC236}">
                <a16:creationId xmlns:a16="http://schemas.microsoft.com/office/drawing/2014/main" id="{B6D80285-D252-4250-8B01-997E350BB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97062" y="3937607"/>
            <a:ext cx="282260" cy="39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tângulo 25">
            <a:extLst>
              <a:ext uri="{FF2B5EF4-FFF2-40B4-BE49-F238E27FC236}">
                <a16:creationId xmlns:a16="http://schemas.microsoft.com/office/drawing/2014/main" id="{609FB819-D525-4976-83C1-A4F96C8471EA}"/>
              </a:ext>
            </a:extLst>
          </p:cNvPr>
          <p:cNvSpPr/>
          <p:nvPr/>
        </p:nvSpPr>
        <p:spPr>
          <a:xfrm>
            <a:off x="13788940" y="2688317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0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0" name="Retângulo 25">
            <a:extLst>
              <a:ext uri="{FF2B5EF4-FFF2-40B4-BE49-F238E27FC236}">
                <a16:creationId xmlns:a16="http://schemas.microsoft.com/office/drawing/2014/main" id="{B9AD985F-E630-4475-8FEB-8B159B7B65BB}"/>
              </a:ext>
            </a:extLst>
          </p:cNvPr>
          <p:cNvSpPr/>
          <p:nvPr/>
        </p:nvSpPr>
        <p:spPr>
          <a:xfrm>
            <a:off x="7671360" y="9403667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1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1" name="Retângulo 25">
            <a:extLst>
              <a:ext uri="{FF2B5EF4-FFF2-40B4-BE49-F238E27FC236}">
                <a16:creationId xmlns:a16="http://schemas.microsoft.com/office/drawing/2014/main" id="{011A705C-0B00-4553-9179-886D0498A6CA}"/>
              </a:ext>
            </a:extLst>
          </p:cNvPr>
          <p:cNvSpPr/>
          <p:nvPr/>
        </p:nvSpPr>
        <p:spPr>
          <a:xfrm>
            <a:off x="-3307335" y="2588605"/>
            <a:ext cx="2111205" cy="2218302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2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6" name="Retângulo 25">
            <a:extLst>
              <a:ext uri="{FF2B5EF4-FFF2-40B4-BE49-F238E27FC236}">
                <a16:creationId xmlns:a16="http://schemas.microsoft.com/office/drawing/2014/main" id="{82E1F4DC-054F-4110-99C9-6A3D270EC6A0}"/>
              </a:ext>
            </a:extLst>
          </p:cNvPr>
          <p:cNvSpPr/>
          <p:nvPr/>
        </p:nvSpPr>
        <p:spPr>
          <a:xfrm>
            <a:off x="7689159" y="-5275200"/>
            <a:ext cx="2109600" cy="22176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3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28526CE-538D-4050-9091-C9A410B9E52A}"/>
              </a:ext>
            </a:extLst>
          </p:cNvPr>
          <p:cNvSpPr/>
          <p:nvPr/>
        </p:nvSpPr>
        <p:spPr>
          <a:xfrm>
            <a:off x="-6076338" y="-188686"/>
            <a:ext cx="3773713" cy="7910286"/>
          </a:xfrm>
          <a:prstGeom prst="rect">
            <a:avLst/>
          </a:prstGeom>
          <a:solidFill>
            <a:srgbClr val="26378E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4E86B86B-5CF8-4131-8764-75344A1E03BA}"/>
              </a:ext>
            </a:extLst>
          </p:cNvPr>
          <p:cNvSpPr/>
          <p:nvPr/>
        </p:nvSpPr>
        <p:spPr>
          <a:xfrm>
            <a:off x="3773713" y="12565634"/>
            <a:ext cx="4310743" cy="7910286"/>
          </a:xfrm>
          <a:prstGeom prst="rect">
            <a:avLst/>
          </a:prstGeom>
          <a:solidFill>
            <a:srgbClr val="6D7083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57A783BA-4929-4895-8D5C-80C0A54A9A8B}"/>
              </a:ext>
            </a:extLst>
          </p:cNvPr>
          <p:cNvSpPr/>
          <p:nvPr/>
        </p:nvSpPr>
        <p:spPr>
          <a:xfrm>
            <a:off x="15045698" y="0"/>
            <a:ext cx="4310743" cy="7910286"/>
          </a:xfrm>
          <a:prstGeom prst="rect">
            <a:avLst/>
          </a:prstGeom>
          <a:solidFill>
            <a:srgbClr val="6695C2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1AC95211-8A45-4B11-9ECE-EDFF2BDE9254}"/>
              </a:ext>
            </a:extLst>
          </p:cNvPr>
          <p:cNvSpPr txBox="1"/>
          <p:nvPr/>
        </p:nvSpPr>
        <p:spPr>
          <a:xfrm>
            <a:off x="-5591274" y="3984173"/>
            <a:ext cx="2975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MISSÃO</a:t>
            </a:r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A9FD4D0A-6012-4AB0-9EDA-941F06B7736B}"/>
              </a:ext>
            </a:extLst>
          </p:cNvPr>
          <p:cNvSpPr txBox="1"/>
          <p:nvPr/>
        </p:nvSpPr>
        <p:spPr>
          <a:xfrm>
            <a:off x="4816415" y="16520777"/>
            <a:ext cx="297542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VISÃO</a:t>
            </a:r>
          </a:p>
          <a:p>
            <a:endParaRPr lang="pt-BR" b="1" i="1" dirty="0">
              <a:solidFill>
                <a:schemeClr val="bg1"/>
              </a:solidFill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E9988A51-800B-42C4-A25E-4F942030BAB1}"/>
              </a:ext>
            </a:extLst>
          </p:cNvPr>
          <p:cNvSpPr txBox="1"/>
          <p:nvPr/>
        </p:nvSpPr>
        <p:spPr>
          <a:xfrm>
            <a:off x="15672138" y="3976915"/>
            <a:ext cx="33916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i="1" dirty="0">
                <a:solidFill>
                  <a:schemeClr val="bg1"/>
                </a:solidFill>
              </a:rPr>
              <a:t>VALORES</a:t>
            </a:r>
            <a:endParaRPr lang="pt-BR" b="1" i="1" dirty="0">
              <a:solidFill>
                <a:schemeClr val="bg1"/>
              </a:solidFill>
            </a:endParaRP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DAD6BEC5-1CCE-470A-B52B-11405DD3B0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418" y="344314"/>
            <a:ext cx="1496912" cy="1015663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grpSp>
        <p:nvGrpSpPr>
          <p:cNvPr id="37" name="Agrupar 36">
            <a:extLst>
              <a:ext uri="{FF2B5EF4-FFF2-40B4-BE49-F238E27FC236}">
                <a16:creationId xmlns:a16="http://schemas.microsoft.com/office/drawing/2014/main" id="{F7E37BAF-D8B4-4C73-B463-4E2A3C6F19F1}"/>
              </a:ext>
            </a:extLst>
          </p:cNvPr>
          <p:cNvGrpSpPr/>
          <p:nvPr/>
        </p:nvGrpSpPr>
        <p:grpSpPr>
          <a:xfrm>
            <a:off x="16415647" y="2430555"/>
            <a:ext cx="1476375" cy="1494286"/>
            <a:chOff x="9668555" y="617027"/>
            <a:chExt cx="1476375" cy="1494286"/>
          </a:xfrm>
        </p:grpSpPr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44559981-B997-449B-999A-BE1AA68BCE32}"/>
                </a:ext>
              </a:extLst>
            </p:cNvPr>
            <p:cNvSpPr/>
            <p:nvPr/>
          </p:nvSpPr>
          <p:spPr>
            <a:xfrm>
              <a:off x="9668555" y="61702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9" name="Gráfico 38" descr="Aperto de mãos">
              <a:extLst>
                <a:ext uri="{FF2B5EF4-FFF2-40B4-BE49-F238E27FC236}">
                  <a16:creationId xmlns:a16="http://schemas.microsoft.com/office/drawing/2014/main" id="{F772C3B0-AD8A-40E5-AD57-4BED3097F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9726774" y="723739"/>
              <a:ext cx="1359934" cy="1387574"/>
            </a:xfrm>
            <a:prstGeom prst="rect">
              <a:avLst/>
            </a:prstGeom>
          </p:spPr>
        </p:pic>
      </p:grpSp>
      <p:grpSp>
        <p:nvGrpSpPr>
          <p:cNvPr id="46" name="Agrupar 45">
            <a:extLst>
              <a:ext uri="{FF2B5EF4-FFF2-40B4-BE49-F238E27FC236}">
                <a16:creationId xmlns:a16="http://schemas.microsoft.com/office/drawing/2014/main" id="{2F6D931C-5563-4121-AC46-0A6DF34D6FDF}"/>
              </a:ext>
            </a:extLst>
          </p:cNvPr>
          <p:cNvGrpSpPr/>
          <p:nvPr/>
        </p:nvGrpSpPr>
        <p:grpSpPr>
          <a:xfrm>
            <a:off x="5190896" y="14870177"/>
            <a:ext cx="1476375" cy="1485900"/>
            <a:chOff x="13679805" y="1512377"/>
            <a:chExt cx="1476375" cy="1485900"/>
          </a:xfrm>
        </p:grpSpPr>
        <p:sp>
          <p:nvSpPr>
            <p:cNvPr id="47" name="Elipse 46">
              <a:extLst>
                <a:ext uri="{FF2B5EF4-FFF2-40B4-BE49-F238E27FC236}">
                  <a16:creationId xmlns:a16="http://schemas.microsoft.com/office/drawing/2014/main" id="{BF773FA8-5012-44B3-971A-5BD478FC4156}"/>
                </a:ext>
              </a:extLst>
            </p:cNvPr>
            <p:cNvSpPr/>
            <p:nvPr/>
          </p:nvSpPr>
          <p:spPr>
            <a:xfrm>
              <a:off x="13679805" y="1512377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8" name="Gráfico 47" descr="Gráfico de barras com tendência ascendente">
              <a:extLst>
                <a:ext uri="{FF2B5EF4-FFF2-40B4-BE49-F238E27FC236}">
                  <a16:creationId xmlns:a16="http://schemas.microsoft.com/office/drawing/2014/main" id="{16B78425-E5B7-4CFE-A093-8544BBE17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3812384" y="1701038"/>
              <a:ext cx="1159037" cy="1159037"/>
            </a:xfrm>
            <a:prstGeom prst="rect">
              <a:avLst/>
            </a:prstGeom>
          </p:spPr>
        </p:pic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DE73EBC5-D8FF-4FAB-A598-148445540035}"/>
              </a:ext>
            </a:extLst>
          </p:cNvPr>
          <p:cNvGrpSpPr/>
          <p:nvPr/>
        </p:nvGrpSpPr>
        <p:grpSpPr>
          <a:xfrm>
            <a:off x="-5113799" y="2476501"/>
            <a:ext cx="1476375" cy="1485900"/>
            <a:chOff x="13643454" y="3429000"/>
            <a:chExt cx="1476375" cy="1485900"/>
          </a:xfrm>
        </p:grpSpPr>
        <p:sp>
          <p:nvSpPr>
            <p:cNvPr id="52" name="Elipse 51">
              <a:extLst>
                <a:ext uri="{FF2B5EF4-FFF2-40B4-BE49-F238E27FC236}">
                  <a16:creationId xmlns:a16="http://schemas.microsoft.com/office/drawing/2014/main" id="{06B263A9-3BA5-41D8-8DFC-5F54FD866DDE}"/>
                </a:ext>
              </a:extLst>
            </p:cNvPr>
            <p:cNvSpPr/>
            <p:nvPr/>
          </p:nvSpPr>
          <p:spPr>
            <a:xfrm>
              <a:off x="13643454" y="3429000"/>
              <a:ext cx="1476375" cy="1485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53" name="Gráfico 52" descr="Área de Transferência">
              <a:extLst>
                <a:ext uri="{FF2B5EF4-FFF2-40B4-BE49-F238E27FC236}">
                  <a16:creationId xmlns:a16="http://schemas.microsoft.com/office/drawing/2014/main" id="{B5BBB43F-8B8E-4310-A57F-AE7DCA9F4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3837784" y="3569958"/>
              <a:ext cx="1082307" cy="1203983"/>
            </a:xfrm>
            <a:prstGeom prst="rect">
              <a:avLst/>
            </a:prstGeom>
          </p:spPr>
        </p:pic>
        <p:pic>
          <p:nvPicPr>
            <p:cNvPr id="54" name="Gráfico 53" descr="Lápis">
              <a:extLst>
                <a:ext uri="{FF2B5EF4-FFF2-40B4-BE49-F238E27FC236}">
                  <a16:creationId xmlns:a16="http://schemas.microsoft.com/office/drawing/2014/main" id="{CACA41BC-FA93-4A44-AA07-6B472568A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471103">
              <a:off x="14435444" y="4018850"/>
              <a:ext cx="455612" cy="506833"/>
            </a:xfrm>
            <a:prstGeom prst="rect">
              <a:avLst/>
            </a:prstGeom>
          </p:spPr>
        </p:pic>
        <p:pic>
          <p:nvPicPr>
            <p:cNvPr id="55" name="Gráfico 54" descr="Lápis">
              <a:extLst>
                <a:ext uri="{FF2B5EF4-FFF2-40B4-BE49-F238E27FC236}">
                  <a16:creationId xmlns:a16="http://schemas.microsoft.com/office/drawing/2014/main" id="{B8B5E258-724C-4185-A71F-9682877C1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471103">
              <a:off x="14435445" y="4082105"/>
              <a:ext cx="455612" cy="506833"/>
            </a:xfrm>
            <a:prstGeom prst="rect">
              <a:avLst/>
            </a:prstGeom>
          </p:spPr>
        </p:pic>
        <p:pic>
          <p:nvPicPr>
            <p:cNvPr id="56" name="Gráfico 55" descr="Lápis">
              <a:extLst>
                <a:ext uri="{FF2B5EF4-FFF2-40B4-BE49-F238E27FC236}">
                  <a16:creationId xmlns:a16="http://schemas.microsoft.com/office/drawing/2014/main" id="{BEBC81DA-CA62-4FBA-A654-CFFFC2549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rot="471103">
              <a:off x="14424673" y="4057214"/>
              <a:ext cx="455612" cy="506833"/>
            </a:xfrm>
            <a:prstGeom prst="rect">
              <a:avLst/>
            </a:prstGeom>
          </p:spPr>
        </p:pic>
        <p:cxnSp>
          <p:nvCxnSpPr>
            <p:cNvPr id="58" name="Conector reto 57">
              <a:extLst>
                <a:ext uri="{FF2B5EF4-FFF2-40B4-BE49-F238E27FC236}">
                  <a16:creationId xmlns:a16="http://schemas.microsoft.com/office/drawing/2014/main" id="{79CE11BF-B5BF-44B2-8BFD-2D9250C30BBB}"/>
                </a:ext>
              </a:extLst>
            </p:cNvPr>
            <p:cNvCxnSpPr/>
            <p:nvPr/>
          </p:nvCxnSpPr>
          <p:spPr>
            <a:xfrm>
              <a:off x="14179641" y="4026017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ector reto 58">
              <a:extLst>
                <a:ext uri="{FF2B5EF4-FFF2-40B4-BE49-F238E27FC236}">
                  <a16:creationId xmlns:a16="http://schemas.microsoft.com/office/drawing/2014/main" id="{1A39676B-FAF7-4C12-A0A1-AE662BCBBFD3}"/>
                </a:ext>
              </a:extLst>
            </p:cNvPr>
            <p:cNvCxnSpPr/>
            <p:nvPr/>
          </p:nvCxnSpPr>
          <p:spPr>
            <a:xfrm>
              <a:off x="14179692" y="4122611"/>
              <a:ext cx="398492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ector reto 59">
              <a:extLst>
                <a:ext uri="{FF2B5EF4-FFF2-40B4-BE49-F238E27FC236}">
                  <a16:creationId xmlns:a16="http://schemas.microsoft.com/office/drawing/2014/main" id="{2C6F1886-99D9-41C0-AADF-C0FF0B467AE5}"/>
                </a:ext>
              </a:extLst>
            </p:cNvPr>
            <p:cNvCxnSpPr/>
            <p:nvPr/>
          </p:nvCxnSpPr>
          <p:spPr>
            <a:xfrm>
              <a:off x="14179638" y="4219206"/>
              <a:ext cx="398490" cy="0"/>
            </a:xfrm>
            <a:prstGeom prst="line">
              <a:avLst/>
            </a:prstGeom>
            <a:ln w="44450" cap="rnd">
              <a:solidFill>
                <a:srgbClr val="1D2F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1017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75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73165FE3-F6E9-44FD-AACF-44E444F20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6267951" y="-7396479"/>
            <a:ext cx="7079771" cy="17765664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B90E35E-04B7-4003-AFA1-2BDA3AAAFA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466" y="140357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 rot="10800000" flipH="1">
            <a:off x="-198559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8873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57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1814204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534475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1078640" y="3834685"/>
            <a:ext cx="322392" cy="25356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25C1F7-A9E5-4A79-9D0D-C1E06058548C}"/>
              </a:ext>
            </a:extLst>
          </p:cNvPr>
          <p:cNvSpPr txBox="1"/>
          <p:nvPr/>
        </p:nvSpPr>
        <p:spPr>
          <a:xfrm>
            <a:off x="3579514" y="5766156"/>
            <a:ext cx="2196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rgbClr val="A2A1A1"/>
                </a:solidFill>
              </a:rPr>
              <a:t>O MELHOR NO RAMO DE LOGÍTICA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2D98F2F3-2932-4867-9668-D5FE3B7AF0B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13"/>
          <a:stretch/>
        </p:blipFill>
        <p:spPr>
          <a:xfrm>
            <a:off x="5700775" y="5650235"/>
            <a:ext cx="897847" cy="783702"/>
          </a:xfrm>
          <a:prstGeom prst="rect">
            <a:avLst/>
          </a:prstGeom>
          <a:noFill/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7189DF41-64D4-4418-B3E2-42DDFA9E6D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836" y="2775039"/>
            <a:ext cx="2420551" cy="1642357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sp>
        <p:nvSpPr>
          <p:cNvPr id="31" name="Retângulo 25">
            <a:extLst>
              <a:ext uri="{FF2B5EF4-FFF2-40B4-BE49-F238E27FC236}">
                <a16:creationId xmlns:a16="http://schemas.microsoft.com/office/drawing/2014/main" id="{E9B1CB84-3350-45C6-8F24-C8742D8AF154}"/>
              </a:ext>
            </a:extLst>
          </p:cNvPr>
          <p:cNvSpPr/>
          <p:nvPr/>
        </p:nvSpPr>
        <p:spPr>
          <a:xfrm>
            <a:off x="7663751" y="4613154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4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4" name="Retângulo 25">
            <a:extLst>
              <a:ext uri="{FF2B5EF4-FFF2-40B4-BE49-F238E27FC236}">
                <a16:creationId xmlns:a16="http://schemas.microsoft.com/office/drawing/2014/main" id="{6AF0ADE5-7B17-40C3-9CF4-35335F1FA217}"/>
              </a:ext>
            </a:extLst>
          </p:cNvPr>
          <p:cNvSpPr/>
          <p:nvPr/>
        </p:nvSpPr>
        <p:spPr>
          <a:xfrm>
            <a:off x="9778019" y="2496923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5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5" name="Retângulo 25">
            <a:extLst>
              <a:ext uri="{FF2B5EF4-FFF2-40B4-BE49-F238E27FC236}">
                <a16:creationId xmlns:a16="http://schemas.microsoft.com/office/drawing/2014/main" id="{C19AB068-C10D-4B5B-B2F7-887DC66DA761}"/>
              </a:ext>
            </a:extLst>
          </p:cNvPr>
          <p:cNvSpPr/>
          <p:nvPr/>
        </p:nvSpPr>
        <p:spPr>
          <a:xfrm>
            <a:off x="5561595" y="2508656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6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6" name="Retângulo 25">
            <a:extLst>
              <a:ext uri="{FF2B5EF4-FFF2-40B4-BE49-F238E27FC236}">
                <a16:creationId xmlns:a16="http://schemas.microsoft.com/office/drawing/2014/main" id="{E125DAB5-91CE-43EA-9015-CA61C9921D1F}"/>
              </a:ext>
            </a:extLst>
          </p:cNvPr>
          <p:cNvSpPr/>
          <p:nvPr/>
        </p:nvSpPr>
        <p:spPr>
          <a:xfrm>
            <a:off x="7680450" y="372309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7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</p:spTree>
    <p:extLst>
      <p:ext uri="{BB962C8B-B14F-4D97-AF65-F5344CB8AC3E}">
        <p14:creationId xmlns:p14="http://schemas.microsoft.com/office/powerpoint/2010/main" val="1398570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F848946E-2969-4F55-997A-9B06C0AE3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5178532" y="-3243486"/>
            <a:ext cx="7079771" cy="13326893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B90E35E-04B7-4003-AFA1-2BDA3AAAFA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466" y="140357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 rot="10800000" flipH="1">
            <a:off x="-198559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8873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57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1814204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534475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1078640" y="3834685"/>
            <a:ext cx="322392" cy="25356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25C1F7-A9E5-4A79-9D0D-C1E06058548C}"/>
              </a:ext>
            </a:extLst>
          </p:cNvPr>
          <p:cNvSpPr txBox="1"/>
          <p:nvPr/>
        </p:nvSpPr>
        <p:spPr>
          <a:xfrm>
            <a:off x="3579514" y="5766156"/>
            <a:ext cx="2196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rgbClr val="A2A1A1"/>
                </a:solidFill>
              </a:rPr>
              <a:t>O MELHOR NO RAMO DE LOGÍTICA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2D98F2F3-2932-4867-9668-D5FE3B7AF0B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13"/>
          <a:stretch/>
        </p:blipFill>
        <p:spPr>
          <a:xfrm>
            <a:off x="5700775" y="5650235"/>
            <a:ext cx="897847" cy="783702"/>
          </a:xfrm>
          <a:prstGeom prst="rect">
            <a:avLst/>
          </a:prstGeom>
          <a:noFill/>
        </p:spPr>
      </p:pic>
      <p:sp>
        <p:nvSpPr>
          <p:cNvPr id="31" name="Retângulo 25">
            <a:extLst>
              <a:ext uri="{FF2B5EF4-FFF2-40B4-BE49-F238E27FC236}">
                <a16:creationId xmlns:a16="http://schemas.microsoft.com/office/drawing/2014/main" id="{E9B1CB84-3350-45C6-8F24-C8742D8AF154}"/>
              </a:ext>
            </a:extLst>
          </p:cNvPr>
          <p:cNvSpPr/>
          <p:nvPr/>
        </p:nvSpPr>
        <p:spPr>
          <a:xfrm>
            <a:off x="7054696" y="3278037"/>
            <a:ext cx="3394800" cy="33948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6D7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4" name="Retângulo 25">
            <a:extLst>
              <a:ext uri="{FF2B5EF4-FFF2-40B4-BE49-F238E27FC236}">
                <a16:creationId xmlns:a16="http://schemas.microsoft.com/office/drawing/2014/main" id="{6AF0ADE5-7B17-40C3-9CF4-35335F1FA217}"/>
              </a:ext>
            </a:extLst>
          </p:cNvPr>
          <p:cNvSpPr/>
          <p:nvPr/>
        </p:nvSpPr>
        <p:spPr>
          <a:xfrm>
            <a:off x="9778019" y="2496923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4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5" name="Retângulo 25">
            <a:extLst>
              <a:ext uri="{FF2B5EF4-FFF2-40B4-BE49-F238E27FC236}">
                <a16:creationId xmlns:a16="http://schemas.microsoft.com/office/drawing/2014/main" id="{C19AB068-C10D-4B5B-B2F7-887DC66DA761}"/>
              </a:ext>
            </a:extLst>
          </p:cNvPr>
          <p:cNvSpPr/>
          <p:nvPr/>
        </p:nvSpPr>
        <p:spPr>
          <a:xfrm>
            <a:off x="5561595" y="2508656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5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6" name="Retângulo 25">
            <a:extLst>
              <a:ext uri="{FF2B5EF4-FFF2-40B4-BE49-F238E27FC236}">
                <a16:creationId xmlns:a16="http://schemas.microsoft.com/office/drawing/2014/main" id="{E125DAB5-91CE-43EA-9015-CA61C9921D1F}"/>
              </a:ext>
            </a:extLst>
          </p:cNvPr>
          <p:cNvSpPr/>
          <p:nvPr/>
        </p:nvSpPr>
        <p:spPr>
          <a:xfrm>
            <a:off x="7680450" y="372309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6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00A4B3CF-8DF4-4131-A1DF-0E1854D18ACC}"/>
              </a:ext>
            </a:extLst>
          </p:cNvPr>
          <p:cNvSpPr txBox="1"/>
          <p:nvPr/>
        </p:nvSpPr>
        <p:spPr>
          <a:xfrm>
            <a:off x="7085500" y="4555509"/>
            <a:ext cx="3305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SERVIÇOS</a:t>
            </a:r>
          </a:p>
          <a:p>
            <a:pPr algn="ctr"/>
            <a:endParaRPr lang="pt-BR" sz="3600" b="1" i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" name="Gráfico 31" descr="Engrenagens">
            <a:extLst>
              <a:ext uri="{FF2B5EF4-FFF2-40B4-BE49-F238E27FC236}">
                <a16:creationId xmlns:a16="http://schemas.microsoft.com/office/drawing/2014/main" id="{BAD146B2-DEE6-4E15-A407-86FC688C46D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281114" y="5232649"/>
            <a:ext cx="914400" cy="914400"/>
          </a:xfrm>
          <a:prstGeom prst="rect">
            <a:avLst/>
          </a:prstGeom>
          <a:effectLst>
            <a:outerShdw blurRad="50800" dist="50800" dir="5400000" sx="88000" sy="88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0754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35C355D9-B7FC-417B-A0A1-6289C747A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5283651" y="-3644210"/>
            <a:ext cx="7079771" cy="13755192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B90E35E-04B7-4003-AFA1-2BDA3AAAFA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466" y="140357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 rot="10800000" flipH="1">
            <a:off x="-198559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8873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57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1814204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534475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1078640" y="3834685"/>
            <a:ext cx="322392" cy="25356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25C1F7-A9E5-4A79-9D0D-C1E06058548C}"/>
              </a:ext>
            </a:extLst>
          </p:cNvPr>
          <p:cNvSpPr txBox="1"/>
          <p:nvPr/>
        </p:nvSpPr>
        <p:spPr>
          <a:xfrm>
            <a:off x="3579514" y="5766156"/>
            <a:ext cx="2196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rgbClr val="A2A1A1"/>
                </a:solidFill>
              </a:rPr>
              <a:t>O MELHOR NO RAMO DE LOGÍTICA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2D98F2F3-2932-4867-9668-D5FE3B7AF0B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13"/>
          <a:stretch/>
        </p:blipFill>
        <p:spPr>
          <a:xfrm>
            <a:off x="5700775" y="5650235"/>
            <a:ext cx="897847" cy="783702"/>
          </a:xfrm>
          <a:prstGeom prst="rect">
            <a:avLst/>
          </a:prstGeom>
          <a:noFill/>
        </p:spPr>
      </p:pic>
      <p:sp>
        <p:nvSpPr>
          <p:cNvPr id="31" name="Retângulo 25">
            <a:extLst>
              <a:ext uri="{FF2B5EF4-FFF2-40B4-BE49-F238E27FC236}">
                <a16:creationId xmlns:a16="http://schemas.microsoft.com/office/drawing/2014/main" id="{E9B1CB84-3350-45C6-8F24-C8742D8AF154}"/>
              </a:ext>
            </a:extLst>
          </p:cNvPr>
          <p:cNvSpPr/>
          <p:nvPr/>
        </p:nvSpPr>
        <p:spPr>
          <a:xfrm>
            <a:off x="7054696" y="3278037"/>
            <a:ext cx="3394800" cy="33948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6D7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4" name="Retângulo 25">
            <a:extLst>
              <a:ext uri="{FF2B5EF4-FFF2-40B4-BE49-F238E27FC236}">
                <a16:creationId xmlns:a16="http://schemas.microsoft.com/office/drawing/2014/main" id="{6AF0ADE5-7B17-40C3-9CF4-35335F1FA217}"/>
              </a:ext>
            </a:extLst>
          </p:cNvPr>
          <p:cNvSpPr/>
          <p:nvPr/>
        </p:nvSpPr>
        <p:spPr>
          <a:xfrm>
            <a:off x="9778019" y="2496923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4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5" name="Retângulo 25">
            <a:extLst>
              <a:ext uri="{FF2B5EF4-FFF2-40B4-BE49-F238E27FC236}">
                <a16:creationId xmlns:a16="http://schemas.microsoft.com/office/drawing/2014/main" id="{C19AB068-C10D-4B5B-B2F7-887DC66DA761}"/>
              </a:ext>
            </a:extLst>
          </p:cNvPr>
          <p:cNvSpPr/>
          <p:nvPr/>
        </p:nvSpPr>
        <p:spPr>
          <a:xfrm>
            <a:off x="5561595" y="2508656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5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6" name="Retângulo 25">
            <a:extLst>
              <a:ext uri="{FF2B5EF4-FFF2-40B4-BE49-F238E27FC236}">
                <a16:creationId xmlns:a16="http://schemas.microsoft.com/office/drawing/2014/main" id="{E125DAB5-91CE-43EA-9015-CA61C9921D1F}"/>
              </a:ext>
            </a:extLst>
          </p:cNvPr>
          <p:cNvSpPr/>
          <p:nvPr/>
        </p:nvSpPr>
        <p:spPr>
          <a:xfrm>
            <a:off x="7680450" y="372309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6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00A4B3CF-8DF4-4131-A1DF-0E1854D18ACC}"/>
              </a:ext>
            </a:extLst>
          </p:cNvPr>
          <p:cNvSpPr txBox="1"/>
          <p:nvPr/>
        </p:nvSpPr>
        <p:spPr>
          <a:xfrm>
            <a:off x="7085500" y="4555509"/>
            <a:ext cx="3305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SERVIÇOS</a:t>
            </a:r>
          </a:p>
          <a:p>
            <a:pPr algn="ctr"/>
            <a:endParaRPr lang="pt-BR" sz="3600" b="1" i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" name="Gráfico 25" descr="Engrenagens">
            <a:extLst>
              <a:ext uri="{FF2B5EF4-FFF2-40B4-BE49-F238E27FC236}">
                <a16:creationId xmlns:a16="http://schemas.microsoft.com/office/drawing/2014/main" id="{0185F193-F28F-47AF-BFB2-857C5426F3C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281114" y="5232649"/>
            <a:ext cx="914400" cy="914400"/>
          </a:xfrm>
          <a:prstGeom prst="rect">
            <a:avLst/>
          </a:prstGeom>
          <a:effectLst>
            <a:outerShdw blurRad="50800" dist="508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F477F369-F69C-44D7-8854-ACB54147063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47039" y="-2283402"/>
            <a:ext cx="1963805" cy="1365589"/>
          </a:xfrm>
          <a:prstGeom prst="rect">
            <a:avLst/>
          </a:prstGeom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B1AC463E-E70B-4DB6-9605-B5D4F81758CC}"/>
              </a:ext>
            </a:extLst>
          </p:cNvPr>
          <p:cNvSpPr txBox="1"/>
          <p:nvPr/>
        </p:nvSpPr>
        <p:spPr>
          <a:xfrm>
            <a:off x="2602516" y="12240471"/>
            <a:ext cx="716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*Agilidade no pronto atendimento de cotações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Transparência na informação das operações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Rastreabilidade das operações</a:t>
            </a:r>
          </a:p>
          <a:p>
            <a:r>
              <a:rPr lang="pt-BR" sz="2000" b="1" dirty="0">
                <a:solidFill>
                  <a:schemeClr val="bg1"/>
                </a:solidFill>
              </a:rPr>
              <a:t>através dos follow-up de carregamento em tempo real 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Pronto atendimento à solicitações urgentes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447192E-5F1A-45CA-B78F-A18A39970ED8}"/>
              </a:ext>
            </a:extLst>
          </p:cNvPr>
          <p:cNvSpPr txBox="1"/>
          <p:nvPr/>
        </p:nvSpPr>
        <p:spPr>
          <a:xfrm>
            <a:off x="4427326" y="-5077570"/>
            <a:ext cx="5355791" cy="769441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PONTUALIDADE</a:t>
            </a:r>
            <a:endParaRPr lang="pt-B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9" name="Gráfico 38" descr="Marca de seleção">
            <a:extLst>
              <a:ext uri="{FF2B5EF4-FFF2-40B4-BE49-F238E27FC236}">
                <a16:creationId xmlns:a16="http://schemas.microsoft.com/office/drawing/2014/main" id="{7BE76A3E-D93E-4D0D-AA01-3E25CA64F9D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149698" y="-4028503"/>
            <a:ext cx="1088908" cy="1088908"/>
          </a:xfrm>
          <a:prstGeom prst="rect">
            <a:avLst/>
          </a:prstGeom>
        </p:spPr>
      </p:pic>
      <p:pic>
        <p:nvPicPr>
          <p:cNvPr id="57" name="Imagem 56" descr="Navio De Recipiente">
            <a:extLst>
              <a:ext uri="{FF2B5EF4-FFF2-40B4-BE49-F238E27FC236}">
                <a16:creationId xmlns:a16="http://schemas.microsoft.com/office/drawing/2014/main" id="{0542BBE7-8245-4EDE-8060-DEB67757E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92" t="233" r="36081" b="208"/>
          <a:stretch>
            <a:fillRect/>
          </a:stretch>
        </p:blipFill>
        <p:spPr bwMode="auto">
          <a:xfrm rot="9411002">
            <a:off x="-5899817" y="8592682"/>
            <a:ext cx="2046790" cy="3379473"/>
          </a:xfrm>
          <a:custGeom>
            <a:avLst/>
            <a:gdLst>
              <a:gd name="connsiteX0" fmla="*/ 391671 w 1713610"/>
              <a:gd name="connsiteY0" fmla="*/ 0 h 2841195"/>
              <a:gd name="connsiteX1" fmla="*/ 1543800 w 1713610"/>
              <a:gd name="connsiteY1" fmla="*/ 2841195 h 2841195"/>
              <a:gd name="connsiteX2" fmla="*/ 670069 w 1713610"/>
              <a:gd name="connsiteY2" fmla="*/ 2477339 h 2841195"/>
              <a:gd name="connsiteX3" fmla="*/ 708312 w 1713610"/>
              <a:gd name="connsiteY3" fmla="*/ 2370204 h 2841195"/>
              <a:gd name="connsiteX4" fmla="*/ 11923 w 1713610"/>
              <a:gd name="connsiteY4" fmla="*/ 944811 h 2841195"/>
              <a:gd name="connsiteX5" fmla="*/ 0 w 1713610"/>
              <a:gd name="connsiteY5" fmla="*/ 940521 h 2841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3610" h="2841195">
                <a:moveTo>
                  <a:pt x="391671" y="0"/>
                </a:moveTo>
                <a:cubicBezTo>
                  <a:pt x="1490815" y="457728"/>
                  <a:pt x="2006641" y="1729774"/>
                  <a:pt x="1543800" y="2841195"/>
                </a:cubicBezTo>
                <a:lnTo>
                  <a:pt x="670069" y="2477339"/>
                </a:lnTo>
                <a:lnTo>
                  <a:pt x="708312" y="2370204"/>
                </a:lnTo>
                <a:cubicBezTo>
                  <a:pt x="878051" y="1803158"/>
                  <a:pt x="584075" y="1183078"/>
                  <a:pt x="11923" y="944811"/>
                </a:cubicBezTo>
                <a:lnTo>
                  <a:pt x="0" y="9405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Imagem 57" descr="El seguro que protege su crédito | Saber más, ser más">
            <a:extLst>
              <a:ext uri="{FF2B5EF4-FFF2-40B4-BE49-F238E27FC236}">
                <a16:creationId xmlns:a16="http://schemas.microsoft.com/office/drawing/2014/main" id="{6ECD9CCA-A8BB-4C96-BBCE-84FDFD346A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94" t="1148" r="18929" b="10712"/>
          <a:stretch/>
        </p:blipFill>
        <p:spPr bwMode="auto">
          <a:xfrm rot="19023345">
            <a:off x="17728714" y="-3412257"/>
            <a:ext cx="1630527" cy="3609455"/>
          </a:xfrm>
          <a:custGeom>
            <a:avLst/>
            <a:gdLst>
              <a:gd name="connsiteX0" fmla="*/ 815360 w 1372146"/>
              <a:gd name="connsiteY0" fmla="*/ 3032064 h 3032064"/>
              <a:gd name="connsiteX1" fmla="*/ 61838 w 1372146"/>
              <a:gd name="connsiteY1" fmla="*/ 2346360 h 3032064"/>
              <a:gd name="connsiteX2" fmla="*/ 131696 w 1372146"/>
              <a:gd name="connsiteY2" fmla="*/ 2261564 h 3032064"/>
              <a:gd name="connsiteX3" fmla="*/ 80064 w 1372146"/>
              <a:gd name="connsiteY3" fmla="*/ 769946 h 3032064"/>
              <a:gd name="connsiteX4" fmla="*/ 0 w 1372146"/>
              <a:gd name="connsiteY4" fmla="*/ 689136 h 3032064"/>
              <a:gd name="connsiteX5" fmla="*/ 627114 w 1372146"/>
              <a:gd name="connsiteY5" fmla="*/ 0 h 3032064"/>
              <a:gd name="connsiteX6" fmla="*/ 683479 w 1372146"/>
              <a:gd name="connsiteY6" fmla="*/ 0 h 3032064"/>
              <a:gd name="connsiteX7" fmla="*/ 811403 w 1372146"/>
              <a:gd name="connsiteY7" fmla="*/ 128646 h 3032064"/>
              <a:gd name="connsiteX8" fmla="*/ 815360 w 1372146"/>
              <a:gd name="connsiteY8" fmla="*/ 3032064 h 303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2146" h="3032064">
                <a:moveTo>
                  <a:pt x="815360" y="3032064"/>
                </a:moveTo>
                <a:lnTo>
                  <a:pt x="61838" y="2346360"/>
                </a:lnTo>
                <a:lnTo>
                  <a:pt x="131696" y="2261564"/>
                </a:lnTo>
                <a:cubicBezTo>
                  <a:pt x="469594" y="1807337"/>
                  <a:pt x="447950" y="1182080"/>
                  <a:pt x="80064" y="769946"/>
                </a:cubicBezTo>
                <a:lnTo>
                  <a:pt x="0" y="689136"/>
                </a:lnTo>
                <a:lnTo>
                  <a:pt x="627114" y="0"/>
                </a:lnTo>
                <a:lnTo>
                  <a:pt x="683479" y="0"/>
                </a:lnTo>
                <a:lnTo>
                  <a:pt x="811403" y="128646"/>
                </a:lnTo>
                <a:cubicBezTo>
                  <a:pt x="1550105" y="950135"/>
                  <a:pt x="1566627" y="2206496"/>
                  <a:pt x="815360" y="303206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Imagem 58" descr="Ikea, Armazém, Industrial, Tempe">
            <a:extLst>
              <a:ext uri="{FF2B5EF4-FFF2-40B4-BE49-F238E27FC236}">
                <a16:creationId xmlns:a16="http://schemas.microsoft.com/office/drawing/2014/main" id="{69C43133-6D17-4C69-8F83-C300FC1674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1" t="3033" r="1304" b="1185"/>
          <a:stretch/>
        </p:blipFill>
        <p:spPr bwMode="auto">
          <a:xfrm rot="1996243">
            <a:off x="17169607" y="8892438"/>
            <a:ext cx="1827467" cy="3564505"/>
          </a:xfrm>
          <a:custGeom>
            <a:avLst/>
            <a:gdLst>
              <a:gd name="connsiteX0" fmla="*/ 528004 w 1529769"/>
              <a:gd name="connsiteY0" fmla="*/ 2994305 h 2994305"/>
              <a:gd name="connsiteX1" fmla="*/ 0 w 1529769"/>
              <a:gd name="connsiteY1" fmla="*/ 2178482 h 2994305"/>
              <a:gd name="connsiteX2" fmla="*/ 5003 w 1529769"/>
              <a:gd name="connsiteY2" fmla="*/ 2175600 h 2994305"/>
              <a:gd name="connsiteX3" fmla="*/ 396190 w 1529769"/>
              <a:gd name="connsiteY3" fmla="*/ 642352 h 2994305"/>
              <a:gd name="connsiteX4" fmla="*/ 341106 w 1529769"/>
              <a:gd name="connsiteY4" fmla="*/ 547294 h 2994305"/>
              <a:gd name="connsiteX5" fmla="*/ 1186735 w 1529769"/>
              <a:gd name="connsiteY5" fmla="*/ 0 h 2994305"/>
              <a:gd name="connsiteX6" fmla="*/ 528004 w 1529769"/>
              <a:gd name="connsiteY6" fmla="*/ 2994305 h 29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9769" h="2994305">
                <a:moveTo>
                  <a:pt x="528004" y="2994305"/>
                </a:moveTo>
                <a:lnTo>
                  <a:pt x="0" y="2178482"/>
                </a:lnTo>
                <a:lnTo>
                  <a:pt x="5003" y="2175600"/>
                </a:lnTo>
                <a:cubicBezTo>
                  <a:pt x="512486" y="1847155"/>
                  <a:pt x="673960" y="1181575"/>
                  <a:pt x="396190" y="642352"/>
                </a:cubicBezTo>
                <a:lnTo>
                  <a:pt x="341106" y="547294"/>
                </a:lnTo>
                <a:lnTo>
                  <a:pt x="1186735" y="0"/>
                </a:lnTo>
                <a:cubicBezTo>
                  <a:pt x="1833656" y="999563"/>
                  <a:pt x="1538732" y="2340159"/>
                  <a:pt x="528004" y="29943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Imagem 59" descr="Caminhão, Estrada, Veículo, Neve, Branco">
            <a:extLst>
              <a:ext uri="{FF2B5EF4-FFF2-40B4-BE49-F238E27FC236}">
                <a16:creationId xmlns:a16="http://schemas.microsoft.com/office/drawing/2014/main" id="{4B141290-4776-44D8-ADF5-2692176442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duotone>
              <a:prstClr val="black"/>
              <a:srgbClr val="A5A5A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8" t="7019" r="2089" b="2865"/>
          <a:stretch/>
        </p:blipFill>
        <p:spPr bwMode="auto">
          <a:xfrm rot="12736569">
            <a:off x="-5781137" y="-2830506"/>
            <a:ext cx="1809430" cy="3571267"/>
          </a:xfrm>
          <a:custGeom>
            <a:avLst/>
            <a:gdLst>
              <a:gd name="connsiteX0" fmla="*/ 367726 w 1519982"/>
              <a:gd name="connsiteY0" fmla="*/ 519283 h 3005347"/>
              <a:gd name="connsiteX1" fmla="*/ 1159017 w 1519982"/>
              <a:gd name="connsiteY1" fmla="*/ 0 h 3005347"/>
              <a:gd name="connsiteX2" fmla="*/ 730760 w 1519982"/>
              <a:gd name="connsiteY2" fmla="*/ 2875001 h 3005347"/>
              <a:gd name="connsiteX3" fmla="*/ 552651 w 1519982"/>
              <a:gd name="connsiteY3" fmla="*/ 3005347 h 3005347"/>
              <a:gd name="connsiteX4" fmla="*/ 552650 w 1519982"/>
              <a:gd name="connsiteY4" fmla="*/ 3005347 h 3005347"/>
              <a:gd name="connsiteX5" fmla="*/ 0 w 1519982"/>
              <a:gd name="connsiteY5" fmla="*/ 2163209 h 3005347"/>
              <a:gd name="connsiteX6" fmla="*/ 10923 w 1519982"/>
              <a:gd name="connsiteY6" fmla="*/ 2156787 h 3005347"/>
              <a:gd name="connsiteX7" fmla="*/ 371138 w 1519982"/>
              <a:gd name="connsiteY7" fmla="*/ 523941 h 300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982" h="3005347">
                <a:moveTo>
                  <a:pt x="367726" y="519283"/>
                </a:moveTo>
                <a:lnTo>
                  <a:pt x="1159017" y="0"/>
                </a:lnTo>
                <a:cubicBezTo>
                  <a:pt x="1778282" y="943646"/>
                  <a:pt x="1578381" y="2185226"/>
                  <a:pt x="730760" y="2875001"/>
                </a:cubicBezTo>
                <a:lnTo>
                  <a:pt x="552651" y="3005347"/>
                </a:lnTo>
                <a:lnTo>
                  <a:pt x="552650" y="3005347"/>
                </a:lnTo>
                <a:lnTo>
                  <a:pt x="0" y="2163209"/>
                </a:lnTo>
                <a:lnTo>
                  <a:pt x="10923" y="2156787"/>
                </a:lnTo>
                <a:cubicBezTo>
                  <a:pt x="563635" y="1794071"/>
                  <a:pt x="724909" y="1063021"/>
                  <a:pt x="371138" y="52394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042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D262ED32-601D-4C89-8B1E-047838BF7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2862553" y="-3492306"/>
            <a:ext cx="7079771" cy="13592835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10800000" flipH="1">
            <a:off x="-6618409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6428723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5193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-4605646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-5885375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-5341210" y="3834685"/>
            <a:ext cx="322392" cy="25356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7189DF41-64D4-4418-B3E2-42DDFA9E6D7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586" y="2775039"/>
            <a:ext cx="2420551" cy="1642357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sp>
        <p:nvSpPr>
          <p:cNvPr id="49" name="Retângulo 25">
            <a:extLst>
              <a:ext uri="{FF2B5EF4-FFF2-40B4-BE49-F238E27FC236}">
                <a16:creationId xmlns:a16="http://schemas.microsoft.com/office/drawing/2014/main" id="{D4B72FF3-6A3B-498A-99B2-26EB968709E7}"/>
              </a:ext>
            </a:extLst>
          </p:cNvPr>
          <p:cNvSpPr/>
          <p:nvPr/>
        </p:nvSpPr>
        <p:spPr>
          <a:xfrm>
            <a:off x="7054696" y="11124183"/>
            <a:ext cx="3394800" cy="33948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6D7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0" name="Retângulo 25">
            <a:extLst>
              <a:ext uri="{FF2B5EF4-FFF2-40B4-BE49-F238E27FC236}">
                <a16:creationId xmlns:a16="http://schemas.microsoft.com/office/drawing/2014/main" id="{0F63C2B7-AB87-4EFA-9676-58BF07DB5827}"/>
              </a:ext>
            </a:extLst>
          </p:cNvPr>
          <p:cNvSpPr/>
          <p:nvPr/>
        </p:nvSpPr>
        <p:spPr>
          <a:xfrm>
            <a:off x="17299700" y="2496923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3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2" name="Retângulo 25">
            <a:extLst>
              <a:ext uri="{FF2B5EF4-FFF2-40B4-BE49-F238E27FC236}">
                <a16:creationId xmlns:a16="http://schemas.microsoft.com/office/drawing/2014/main" id="{3462BBA8-52D0-4E83-A791-098261CB67CE}"/>
              </a:ext>
            </a:extLst>
          </p:cNvPr>
          <p:cNvSpPr/>
          <p:nvPr/>
        </p:nvSpPr>
        <p:spPr>
          <a:xfrm>
            <a:off x="-5824167" y="2508656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4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3" name="Retângulo 25">
            <a:extLst>
              <a:ext uri="{FF2B5EF4-FFF2-40B4-BE49-F238E27FC236}">
                <a16:creationId xmlns:a16="http://schemas.microsoft.com/office/drawing/2014/main" id="{DEAC1FFF-2AE2-484F-AC80-B694313C1391}"/>
              </a:ext>
            </a:extLst>
          </p:cNvPr>
          <p:cNvSpPr/>
          <p:nvPr/>
        </p:nvSpPr>
        <p:spPr>
          <a:xfrm>
            <a:off x="7680450" y="-9214148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5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222CB9E5-1A14-4714-918D-25C5D4AF037F}"/>
              </a:ext>
            </a:extLst>
          </p:cNvPr>
          <p:cNvSpPr txBox="1"/>
          <p:nvPr/>
        </p:nvSpPr>
        <p:spPr>
          <a:xfrm>
            <a:off x="7085500" y="12401655"/>
            <a:ext cx="3305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SERVIÇOS</a:t>
            </a:r>
          </a:p>
          <a:p>
            <a:pPr algn="ctr"/>
            <a:endParaRPr lang="pt-BR" sz="3600" b="1" i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5" name="Gráfico 54" descr="Engrenagens">
            <a:extLst>
              <a:ext uri="{FF2B5EF4-FFF2-40B4-BE49-F238E27FC236}">
                <a16:creationId xmlns:a16="http://schemas.microsoft.com/office/drawing/2014/main" id="{50B369F8-B290-4B9E-942B-0219F25833F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81114" y="13078795"/>
            <a:ext cx="914400" cy="914400"/>
          </a:xfrm>
          <a:prstGeom prst="rect">
            <a:avLst/>
          </a:prstGeom>
          <a:effectLst>
            <a:outerShdw blurRad="50800" dist="508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A46EFDDE-6F74-4A4B-8B7A-C7975C3008C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089" y="78798"/>
            <a:ext cx="1963805" cy="1365589"/>
          </a:xfrm>
          <a:prstGeom prst="rect">
            <a:avLst/>
          </a:prstGeom>
        </p:spPr>
      </p:pic>
      <p:sp>
        <p:nvSpPr>
          <p:cNvPr id="33" name="Meio-quadro 32">
            <a:extLst>
              <a:ext uri="{FF2B5EF4-FFF2-40B4-BE49-F238E27FC236}">
                <a16:creationId xmlns:a16="http://schemas.microsoft.com/office/drawing/2014/main" id="{47AD5CB7-DE3F-4CDB-B911-238A74708505}"/>
              </a:ext>
            </a:extLst>
          </p:cNvPr>
          <p:cNvSpPr/>
          <p:nvPr/>
        </p:nvSpPr>
        <p:spPr>
          <a:xfrm flipH="1">
            <a:off x="2165366" y="14800258"/>
            <a:ext cx="260350" cy="266700"/>
          </a:xfrm>
          <a:prstGeom prst="half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BEE7AA4B-7E92-44AF-B66B-A9220D1B82E4}"/>
              </a:ext>
            </a:extLst>
          </p:cNvPr>
          <p:cNvSpPr txBox="1"/>
          <p:nvPr/>
        </p:nvSpPr>
        <p:spPr>
          <a:xfrm>
            <a:off x="1248537" y="14862821"/>
            <a:ext cx="117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CLIQUE PARA PASSA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F23F7C52-C6A7-458E-94B0-283E020D222E}"/>
              </a:ext>
            </a:extLst>
          </p:cNvPr>
          <p:cNvSpPr txBox="1"/>
          <p:nvPr/>
        </p:nvSpPr>
        <p:spPr>
          <a:xfrm>
            <a:off x="2602516" y="12240471"/>
            <a:ext cx="716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*Agilidade no pronto atendimento de cotações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Transparência na informação das operações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Rastreabilidade das operações</a:t>
            </a:r>
          </a:p>
          <a:p>
            <a:r>
              <a:rPr lang="pt-BR" sz="2000" b="1" dirty="0">
                <a:solidFill>
                  <a:schemeClr val="bg1"/>
                </a:solidFill>
              </a:rPr>
              <a:t>através dos follow-up de carregamento em tempo real 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Pronto atendimento à solicitações urgentes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1BA066C2-0C29-4C6D-9D34-D2A4BC0E5AEB}"/>
              </a:ext>
            </a:extLst>
          </p:cNvPr>
          <p:cNvSpPr txBox="1"/>
          <p:nvPr/>
        </p:nvSpPr>
        <p:spPr>
          <a:xfrm>
            <a:off x="4427326" y="-5077570"/>
            <a:ext cx="5355791" cy="769441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PONTUALIDADE</a:t>
            </a:r>
            <a:endParaRPr lang="pt-B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7" name="Imagem 36" descr="Navio De Recipiente">
            <a:extLst>
              <a:ext uri="{FF2B5EF4-FFF2-40B4-BE49-F238E27FC236}">
                <a16:creationId xmlns:a16="http://schemas.microsoft.com/office/drawing/2014/main" id="{C9B114C5-A3AA-4BAC-8D3C-BE5E4BFFE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92" t="233" r="36081" b="208"/>
          <a:stretch>
            <a:fillRect/>
          </a:stretch>
        </p:blipFill>
        <p:spPr bwMode="auto">
          <a:xfrm rot="9411002">
            <a:off x="4119063" y="3338308"/>
            <a:ext cx="2046790" cy="3379473"/>
          </a:xfrm>
          <a:custGeom>
            <a:avLst/>
            <a:gdLst>
              <a:gd name="connsiteX0" fmla="*/ 391671 w 1713610"/>
              <a:gd name="connsiteY0" fmla="*/ 0 h 2841195"/>
              <a:gd name="connsiteX1" fmla="*/ 1543800 w 1713610"/>
              <a:gd name="connsiteY1" fmla="*/ 2841195 h 2841195"/>
              <a:gd name="connsiteX2" fmla="*/ 670069 w 1713610"/>
              <a:gd name="connsiteY2" fmla="*/ 2477339 h 2841195"/>
              <a:gd name="connsiteX3" fmla="*/ 708312 w 1713610"/>
              <a:gd name="connsiteY3" fmla="*/ 2370204 h 2841195"/>
              <a:gd name="connsiteX4" fmla="*/ 11923 w 1713610"/>
              <a:gd name="connsiteY4" fmla="*/ 944811 h 2841195"/>
              <a:gd name="connsiteX5" fmla="*/ 0 w 1713610"/>
              <a:gd name="connsiteY5" fmla="*/ 940521 h 2841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3610" h="2841195">
                <a:moveTo>
                  <a:pt x="391671" y="0"/>
                </a:moveTo>
                <a:cubicBezTo>
                  <a:pt x="1490815" y="457728"/>
                  <a:pt x="2006641" y="1729774"/>
                  <a:pt x="1543800" y="2841195"/>
                </a:cubicBezTo>
                <a:lnTo>
                  <a:pt x="670069" y="2477339"/>
                </a:lnTo>
                <a:lnTo>
                  <a:pt x="708312" y="2370204"/>
                </a:lnTo>
                <a:cubicBezTo>
                  <a:pt x="878051" y="1803158"/>
                  <a:pt x="584075" y="1183078"/>
                  <a:pt x="11923" y="944811"/>
                </a:cubicBezTo>
                <a:lnTo>
                  <a:pt x="0" y="9405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Imagem 37" descr="El seguro que protege su crédito | Saber más, ser más">
            <a:extLst>
              <a:ext uri="{FF2B5EF4-FFF2-40B4-BE49-F238E27FC236}">
                <a16:creationId xmlns:a16="http://schemas.microsoft.com/office/drawing/2014/main" id="{26179B90-CB82-4CA7-9534-E75935D715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94" t="1148" r="18929" b="10712"/>
          <a:stretch/>
        </p:blipFill>
        <p:spPr bwMode="auto">
          <a:xfrm rot="19023345">
            <a:off x="6814282" y="641669"/>
            <a:ext cx="1630527" cy="3609455"/>
          </a:xfrm>
          <a:custGeom>
            <a:avLst/>
            <a:gdLst>
              <a:gd name="connsiteX0" fmla="*/ 815360 w 1372146"/>
              <a:gd name="connsiteY0" fmla="*/ 3032064 h 3032064"/>
              <a:gd name="connsiteX1" fmla="*/ 61838 w 1372146"/>
              <a:gd name="connsiteY1" fmla="*/ 2346360 h 3032064"/>
              <a:gd name="connsiteX2" fmla="*/ 131696 w 1372146"/>
              <a:gd name="connsiteY2" fmla="*/ 2261564 h 3032064"/>
              <a:gd name="connsiteX3" fmla="*/ 80064 w 1372146"/>
              <a:gd name="connsiteY3" fmla="*/ 769946 h 3032064"/>
              <a:gd name="connsiteX4" fmla="*/ 0 w 1372146"/>
              <a:gd name="connsiteY4" fmla="*/ 689136 h 3032064"/>
              <a:gd name="connsiteX5" fmla="*/ 627114 w 1372146"/>
              <a:gd name="connsiteY5" fmla="*/ 0 h 3032064"/>
              <a:gd name="connsiteX6" fmla="*/ 683479 w 1372146"/>
              <a:gd name="connsiteY6" fmla="*/ 0 h 3032064"/>
              <a:gd name="connsiteX7" fmla="*/ 811403 w 1372146"/>
              <a:gd name="connsiteY7" fmla="*/ 128646 h 3032064"/>
              <a:gd name="connsiteX8" fmla="*/ 815360 w 1372146"/>
              <a:gd name="connsiteY8" fmla="*/ 3032064 h 303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2146" h="3032064">
                <a:moveTo>
                  <a:pt x="815360" y="3032064"/>
                </a:moveTo>
                <a:lnTo>
                  <a:pt x="61838" y="2346360"/>
                </a:lnTo>
                <a:lnTo>
                  <a:pt x="131696" y="2261564"/>
                </a:lnTo>
                <a:cubicBezTo>
                  <a:pt x="469594" y="1807337"/>
                  <a:pt x="447950" y="1182080"/>
                  <a:pt x="80064" y="769946"/>
                </a:cubicBezTo>
                <a:lnTo>
                  <a:pt x="0" y="689136"/>
                </a:lnTo>
                <a:lnTo>
                  <a:pt x="627114" y="0"/>
                </a:lnTo>
                <a:lnTo>
                  <a:pt x="683479" y="0"/>
                </a:lnTo>
                <a:lnTo>
                  <a:pt x="811403" y="128646"/>
                </a:lnTo>
                <a:cubicBezTo>
                  <a:pt x="1550105" y="950135"/>
                  <a:pt x="1566627" y="2206496"/>
                  <a:pt x="815360" y="303206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Imagem 38" descr="Ikea, Armazém, Industrial, Tempe">
            <a:extLst>
              <a:ext uri="{FF2B5EF4-FFF2-40B4-BE49-F238E27FC236}">
                <a16:creationId xmlns:a16="http://schemas.microsoft.com/office/drawing/2014/main" id="{B5105DFA-06A3-4B87-9433-00F3DE3F5C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1" t="3033" r="1304" b="1185"/>
          <a:stretch/>
        </p:blipFill>
        <p:spPr bwMode="auto">
          <a:xfrm rot="1996243">
            <a:off x="6687307" y="3209203"/>
            <a:ext cx="1827467" cy="3564505"/>
          </a:xfrm>
          <a:custGeom>
            <a:avLst/>
            <a:gdLst>
              <a:gd name="connsiteX0" fmla="*/ 528004 w 1529769"/>
              <a:gd name="connsiteY0" fmla="*/ 2994305 h 2994305"/>
              <a:gd name="connsiteX1" fmla="*/ 0 w 1529769"/>
              <a:gd name="connsiteY1" fmla="*/ 2178482 h 2994305"/>
              <a:gd name="connsiteX2" fmla="*/ 5003 w 1529769"/>
              <a:gd name="connsiteY2" fmla="*/ 2175600 h 2994305"/>
              <a:gd name="connsiteX3" fmla="*/ 396190 w 1529769"/>
              <a:gd name="connsiteY3" fmla="*/ 642352 h 2994305"/>
              <a:gd name="connsiteX4" fmla="*/ 341106 w 1529769"/>
              <a:gd name="connsiteY4" fmla="*/ 547294 h 2994305"/>
              <a:gd name="connsiteX5" fmla="*/ 1186735 w 1529769"/>
              <a:gd name="connsiteY5" fmla="*/ 0 h 2994305"/>
              <a:gd name="connsiteX6" fmla="*/ 528004 w 1529769"/>
              <a:gd name="connsiteY6" fmla="*/ 2994305 h 29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9769" h="2994305">
                <a:moveTo>
                  <a:pt x="528004" y="2994305"/>
                </a:moveTo>
                <a:lnTo>
                  <a:pt x="0" y="2178482"/>
                </a:lnTo>
                <a:lnTo>
                  <a:pt x="5003" y="2175600"/>
                </a:lnTo>
                <a:cubicBezTo>
                  <a:pt x="512486" y="1847155"/>
                  <a:pt x="673960" y="1181575"/>
                  <a:pt x="396190" y="642352"/>
                </a:cubicBezTo>
                <a:lnTo>
                  <a:pt x="341106" y="547294"/>
                </a:lnTo>
                <a:lnTo>
                  <a:pt x="1186735" y="0"/>
                </a:lnTo>
                <a:cubicBezTo>
                  <a:pt x="1833656" y="999563"/>
                  <a:pt x="1538732" y="2340159"/>
                  <a:pt x="528004" y="29943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Imagem 45" descr="Caminhão, Estrada, Veículo, Neve, Branco">
            <a:extLst>
              <a:ext uri="{FF2B5EF4-FFF2-40B4-BE49-F238E27FC236}">
                <a16:creationId xmlns:a16="http://schemas.microsoft.com/office/drawing/2014/main" id="{F42A8104-7A46-4F25-8CE2-2A4D5F2BF4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3">
            <a:duotone>
              <a:prstClr val="black"/>
              <a:srgbClr val="A5A5A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8" t="7019" r="2089" b="2865"/>
          <a:stretch/>
        </p:blipFill>
        <p:spPr bwMode="auto">
          <a:xfrm rot="12736569">
            <a:off x="4169636" y="666034"/>
            <a:ext cx="1809430" cy="3571267"/>
          </a:xfrm>
          <a:custGeom>
            <a:avLst/>
            <a:gdLst>
              <a:gd name="connsiteX0" fmla="*/ 367726 w 1519982"/>
              <a:gd name="connsiteY0" fmla="*/ 519283 h 3005347"/>
              <a:gd name="connsiteX1" fmla="*/ 1159017 w 1519982"/>
              <a:gd name="connsiteY1" fmla="*/ 0 h 3005347"/>
              <a:gd name="connsiteX2" fmla="*/ 730760 w 1519982"/>
              <a:gd name="connsiteY2" fmla="*/ 2875001 h 3005347"/>
              <a:gd name="connsiteX3" fmla="*/ 552651 w 1519982"/>
              <a:gd name="connsiteY3" fmla="*/ 3005347 h 3005347"/>
              <a:gd name="connsiteX4" fmla="*/ 552650 w 1519982"/>
              <a:gd name="connsiteY4" fmla="*/ 3005347 h 3005347"/>
              <a:gd name="connsiteX5" fmla="*/ 0 w 1519982"/>
              <a:gd name="connsiteY5" fmla="*/ 2163209 h 3005347"/>
              <a:gd name="connsiteX6" fmla="*/ 10923 w 1519982"/>
              <a:gd name="connsiteY6" fmla="*/ 2156787 h 3005347"/>
              <a:gd name="connsiteX7" fmla="*/ 371138 w 1519982"/>
              <a:gd name="connsiteY7" fmla="*/ 523941 h 300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982" h="3005347">
                <a:moveTo>
                  <a:pt x="367726" y="519283"/>
                </a:moveTo>
                <a:lnTo>
                  <a:pt x="1159017" y="0"/>
                </a:lnTo>
                <a:cubicBezTo>
                  <a:pt x="1778282" y="943646"/>
                  <a:pt x="1578381" y="2185226"/>
                  <a:pt x="730760" y="2875001"/>
                </a:cubicBezTo>
                <a:lnTo>
                  <a:pt x="552651" y="3005347"/>
                </a:lnTo>
                <a:lnTo>
                  <a:pt x="552650" y="3005347"/>
                </a:lnTo>
                <a:lnTo>
                  <a:pt x="0" y="2163209"/>
                </a:lnTo>
                <a:lnTo>
                  <a:pt x="10923" y="2156787"/>
                </a:lnTo>
                <a:cubicBezTo>
                  <a:pt x="563635" y="1794071"/>
                  <a:pt x="724909" y="1063021"/>
                  <a:pt x="371138" y="52394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475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B0AA6CE1-B74A-4FCE-8EDE-FB890C4F5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455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729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1735" y="-5367801"/>
            <a:ext cx="7079771" cy="15597388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3" name="Retângulo 25">
            <a:extLst>
              <a:ext uri="{FF2B5EF4-FFF2-40B4-BE49-F238E27FC236}">
                <a16:creationId xmlns:a16="http://schemas.microsoft.com/office/drawing/2014/main" id="{DEAC1FFF-2AE2-484F-AC80-B694313C1391}"/>
              </a:ext>
            </a:extLst>
          </p:cNvPr>
          <p:cNvSpPr/>
          <p:nvPr/>
        </p:nvSpPr>
        <p:spPr>
          <a:xfrm>
            <a:off x="7680450" y="-9214148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6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CBDF4040-4E9E-48B3-BA66-0CD141A53377}"/>
              </a:ext>
            </a:extLst>
          </p:cNvPr>
          <p:cNvSpPr txBox="1"/>
          <p:nvPr/>
        </p:nvSpPr>
        <p:spPr>
          <a:xfrm>
            <a:off x="3404659" y="-4644307"/>
            <a:ext cx="53557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</a:rPr>
              <a:t>SEGURO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602C92D6-CAF6-48DC-AEC5-E8DA5BF007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661" y="78798"/>
            <a:ext cx="1963805" cy="1365589"/>
          </a:xfrm>
          <a:prstGeom prst="rect">
            <a:avLst/>
          </a:prstGeom>
        </p:spPr>
      </p:pic>
      <p:sp>
        <p:nvSpPr>
          <p:cNvPr id="36" name="Retângulo 35">
            <a:extLst>
              <a:ext uri="{FF2B5EF4-FFF2-40B4-BE49-F238E27FC236}">
                <a16:creationId xmlns:a16="http://schemas.microsoft.com/office/drawing/2014/main" id="{FACDAEF6-B4B9-485E-A2BD-AC6DB9B6B944}"/>
              </a:ext>
            </a:extLst>
          </p:cNvPr>
          <p:cNvSpPr/>
          <p:nvPr/>
        </p:nvSpPr>
        <p:spPr>
          <a:xfrm>
            <a:off x="5175405" y="10168985"/>
            <a:ext cx="7079771" cy="12268200"/>
          </a:xfrm>
          <a:prstGeom prst="rect">
            <a:avLst/>
          </a:prstGeom>
          <a:solidFill>
            <a:srgbClr val="BFBFBF">
              <a:alpha val="82000"/>
            </a:srgbClr>
          </a:solidFill>
          <a:ln>
            <a:noFill/>
          </a:ln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7" name="Subtítulo 10">
            <a:extLst>
              <a:ext uri="{FF2B5EF4-FFF2-40B4-BE49-F238E27FC236}">
                <a16:creationId xmlns:a16="http://schemas.microsoft.com/office/drawing/2014/main" id="{7F55CBE9-42E5-491D-A369-AE1174903966}"/>
              </a:ext>
            </a:extLst>
          </p:cNvPr>
          <p:cNvSpPr txBox="1">
            <a:spLocks/>
          </p:cNvSpPr>
          <p:nvPr/>
        </p:nvSpPr>
        <p:spPr>
          <a:xfrm>
            <a:off x="5544807" y="10662189"/>
            <a:ext cx="6359266" cy="3196968"/>
          </a:xfrm>
          <a:prstGeom prst="rect">
            <a:avLst/>
          </a:prstGeom>
        </p:spPr>
        <p:txBody>
          <a:bodyPr vert="horz" lIns="95366" tIns="47683" rIns="95366" bIns="47683" rtlCol="0">
            <a:normAutofit/>
          </a:bodyPr>
          <a:lstStyle>
            <a:lvl1pPr marL="194379" indent="-194379" algn="l" defTabSz="777514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7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3136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3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893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650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9407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8164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922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5679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4436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>
                <a:cs typeface="Arial" panose="020B0604020202020204" pitchFamily="34" charset="0"/>
              </a:rPr>
              <a:t>Todas as cargas estão cobertas pelas nossas apólices de seguros RCTR-C e RCF-DC da seguradora SOMPO SEGUROS. </a:t>
            </a:r>
            <a:br>
              <a:rPr lang="pt-BR" sz="1800" dirty="0">
                <a:cs typeface="Arial" panose="020B0604020202020204" pitchFamily="34" charset="0"/>
              </a:rPr>
            </a:br>
            <a:br>
              <a:rPr lang="pt-BR" sz="1800" dirty="0">
                <a:cs typeface="Arial" panose="020B0604020202020204" pitchFamily="34" charset="0"/>
              </a:rPr>
            </a:br>
            <a:r>
              <a:rPr lang="pt-BR" sz="1800" dirty="0">
                <a:cs typeface="Arial" panose="020B0604020202020204" pitchFamily="34" charset="0"/>
              </a:rPr>
              <a:t>A segurança da carga é um fator primordial para nós, pensando nisso, a Prime Logística não mede esforços em investimentos nessa área, pois é nosso compromisso trazer toda segurança e confiabilidade aos nossos clientes assegurando as operações do começo ao fim.       , </a:t>
            </a:r>
            <a:br>
              <a:rPr lang="pt-BR" sz="1800" dirty="0">
                <a:cs typeface="Arial" panose="020B0604020202020204" pitchFamily="34" charset="0"/>
              </a:rPr>
            </a:br>
            <a:br>
              <a:rPr lang="pt-BR" sz="1800" dirty="0">
                <a:cs typeface="Arial" panose="020B0604020202020204" pitchFamily="34" charset="0"/>
              </a:rPr>
            </a:br>
            <a:br>
              <a:rPr lang="pt-BR" sz="1800" dirty="0">
                <a:cs typeface="Arial" panose="020B0604020202020204" pitchFamily="34" charset="0"/>
              </a:rPr>
            </a:br>
            <a:endParaRPr lang="pt-BR" sz="1800" dirty="0">
              <a:cs typeface="Arial" panose="020B0604020202020204" pitchFamily="34" charset="0"/>
            </a:endParaRPr>
          </a:p>
        </p:txBody>
      </p:sp>
      <p:sp>
        <p:nvSpPr>
          <p:cNvPr id="38" name="Seta: Pentágono 37">
            <a:extLst>
              <a:ext uri="{FF2B5EF4-FFF2-40B4-BE49-F238E27FC236}">
                <a16:creationId xmlns:a16="http://schemas.microsoft.com/office/drawing/2014/main" id="{BAE769FE-E01D-4C93-8C23-08DE36E1CFB5}"/>
              </a:ext>
            </a:extLst>
          </p:cNvPr>
          <p:cNvSpPr/>
          <p:nvPr/>
        </p:nvSpPr>
        <p:spPr>
          <a:xfrm flipH="1">
            <a:off x="13527313" y="2749337"/>
            <a:ext cx="7292119" cy="3705089"/>
          </a:xfrm>
          <a:prstGeom prst="homePlate">
            <a:avLst/>
          </a:prstGeom>
          <a:solidFill>
            <a:srgbClr val="26378E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1917A055-0597-40E8-A293-E45DF37E8244}"/>
              </a:ext>
            </a:extLst>
          </p:cNvPr>
          <p:cNvSpPr txBox="1"/>
          <p:nvPr/>
        </p:nvSpPr>
        <p:spPr>
          <a:xfrm>
            <a:off x="21857099" y="3204883"/>
            <a:ext cx="4615525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Todas as cargas estão cobertas pelas nossas apólices de seguros RCTR-C e RCF-DC da seguradora SOMPO SEGUROS.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A segurança da carga é um fator primordial para nós, pensando nisso, a Prime Logística não mede esforços em investimentos nessa área, pois é nosso compromisso trazer toda segurança e confiabilidade aos nossos clientes assegurando as operações do começo ao fim.       , </a:t>
            </a:r>
            <a:br>
              <a:rPr lang="pt-BR" sz="1700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7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endParaRPr lang="pt-BR" dirty="0"/>
          </a:p>
        </p:txBody>
      </p:sp>
      <p:pic>
        <p:nvPicPr>
          <p:cNvPr id="23" name="Gráfico 22" descr="Desbloquear">
            <a:extLst>
              <a:ext uri="{FF2B5EF4-FFF2-40B4-BE49-F238E27FC236}">
                <a16:creationId xmlns:a16="http://schemas.microsoft.com/office/drawing/2014/main" id="{5ABF8248-C96B-4091-8ED5-4C694C5546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04866" y="-3461963"/>
            <a:ext cx="914400" cy="914400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D3085C10-C8D8-4E5E-A8D1-F5D0BD65AEA9}"/>
              </a:ext>
            </a:extLst>
          </p:cNvPr>
          <p:cNvSpPr txBox="1"/>
          <p:nvPr/>
        </p:nvSpPr>
        <p:spPr>
          <a:xfrm>
            <a:off x="17730434" y="3000035"/>
            <a:ext cx="381668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Todas as cargas estão cobertas pelas nossas apólices de seguros RCTR-C e RCF-DC da seguradora SOMPO SEGUROS.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A segurança da carga é um fator primordial para nós, pensando nisso, a Prime Logística não mede esforços em investimentos nessa área, pois é nosso compromisso trazer toda segurança e confiabilidade aos nossos clientes assegurando as operações do começo ao fim.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7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28C54073-DD7C-4D3B-8E9F-F495E3B59840}"/>
              </a:ext>
            </a:extLst>
          </p:cNvPr>
          <p:cNvSpPr txBox="1"/>
          <p:nvPr/>
        </p:nvSpPr>
        <p:spPr>
          <a:xfrm>
            <a:off x="3351289" y="-5109085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TRANSPORTE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RODVIARIO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" name="Gráfico 33" descr="Caminhão">
            <a:extLst>
              <a:ext uri="{FF2B5EF4-FFF2-40B4-BE49-F238E27FC236}">
                <a16:creationId xmlns:a16="http://schemas.microsoft.com/office/drawing/2014/main" id="{FBB7F3E8-36D4-4B9B-8DA7-EC6ADFF895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72984" y="-3785717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sp>
        <p:nvSpPr>
          <p:cNvPr id="40" name="CaixaDeTexto 39">
            <a:extLst>
              <a:ext uri="{FF2B5EF4-FFF2-40B4-BE49-F238E27FC236}">
                <a16:creationId xmlns:a16="http://schemas.microsoft.com/office/drawing/2014/main" id="{3A0D783B-530C-48E4-A52C-0A7B081E5991}"/>
              </a:ext>
            </a:extLst>
          </p:cNvPr>
          <p:cNvSpPr txBox="1"/>
          <p:nvPr/>
        </p:nvSpPr>
        <p:spPr>
          <a:xfrm>
            <a:off x="15825672" y="3051265"/>
            <a:ext cx="363810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cs typeface="Arial" panose="020B0604020202020204" pitchFamily="34" charset="0"/>
              </a:rPr>
              <a:t>*Importação</a:t>
            </a:r>
            <a:br>
              <a:rPr lang="pt-BR" sz="24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1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400" b="1" dirty="0">
                <a:solidFill>
                  <a:schemeClr val="bg1"/>
                </a:solidFill>
                <a:cs typeface="Arial" panose="020B0604020202020204" pitchFamily="34" charset="0"/>
              </a:rPr>
              <a:t>*DTA</a:t>
            </a:r>
          </a:p>
          <a:p>
            <a:endParaRPr lang="pt-BR" sz="11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400" b="1" dirty="0">
                <a:solidFill>
                  <a:schemeClr val="bg1"/>
                </a:solidFill>
                <a:cs typeface="Arial" panose="020B0604020202020204" pitchFamily="34" charset="0"/>
              </a:rPr>
              <a:t>*Exportação</a:t>
            </a:r>
          </a:p>
          <a:p>
            <a:endParaRPr lang="pt-BR" sz="11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400" b="1" dirty="0">
                <a:solidFill>
                  <a:schemeClr val="bg1"/>
                </a:solidFill>
                <a:cs typeface="Arial" panose="020B0604020202020204" pitchFamily="34" charset="0"/>
              </a:rPr>
              <a:t>*Cabotagem</a:t>
            </a:r>
          </a:p>
          <a:p>
            <a:endParaRPr lang="pt-BR" sz="11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400" b="1" dirty="0">
                <a:solidFill>
                  <a:schemeClr val="bg1"/>
                </a:solidFill>
                <a:cs typeface="Arial" panose="020B0604020202020204" pitchFamily="34" charset="0"/>
              </a:rPr>
              <a:t>*Carga FCL</a:t>
            </a:r>
          </a:p>
          <a:p>
            <a:endParaRPr lang="pt-BR" sz="11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400" b="1" dirty="0">
                <a:solidFill>
                  <a:schemeClr val="bg1"/>
                </a:solidFill>
                <a:cs typeface="Arial" panose="020B0604020202020204" pitchFamily="34" charset="0"/>
              </a:rPr>
              <a:t>*Carga LCL</a:t>
            </a:r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42" name="Meio-quadro 41">
            <a:extLst>
              <a:ext uri="{FF2B5EF4-FFF2-40B4-BE49-F238E27FC236}">
                <a16:creationId xmlns:a16="http://schemas.microsoft.com/office/drawing/2014/main" id="{95B623FA-6753-426B-9755-34C7EE003DB0}"/>
              </a:ext>
            </a:extLst>
          </p:cNvPr>
          <p:cNvSpPr/>
          <p:nvPr/>
        </p:nvSpPr>
        <p:spPr>
          <a:xfrm flipH="1">
            <a:off x="2165366" y="14800258"/>
            <a:ext cx="260350" cy="266700"/>
          </a:xfrm>
          <a:prstGeom prst="half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56C96372-6C84-43C6-9247-4C1C5A0BC2AB}"/>
              </a:ext>
            </a:extLst>
          </p:cNvPr>
          <p:cNvSpPr txBox="1"/>
          <p:nvPr/>
        </p:nvSpPr>
        <p:spPr>
          <a:xfrm>
            <a:off x="1248537" y="14862821"/>
            <a:ext cx="117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CLIQUE PARA PASSA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9DB04DE6-BD15-423D-99DC-E329DD316285}"/>
              </a:ext>
            </a:extLst>
          </p:cNvPr>
          <p:cNvSpPr txBox="1"/>
          <p:nvPr/>
        </p:nvSpPr>
        <p:spPr>
          <a:xfrm>
            <a:off x="3351289" y="-4808003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TRANSPORTE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RODVIARIO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9" name="Gráfico 48" descr="Caminhão">
            <a:extLst>
              <a:ext uri="{FF2B5EF4-FFF2-40B4-BE49-F238E27FC236}">
                <a16:creationId xmlns:a16="http://schemas.microsoft.com/office/drawing/2014/main" id="{CEADCDAC-94DD-4029-BA5F-7532CFE27E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72984" y="-3717550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066998CA-CBE4-40D3-9E66-160AB459FC2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86" y="2775039"/>
            <a:ext cx="2420551" cy="1642357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57" name="Imagem 56" descr="Navio De Recipiente">
            <a:extLst>
              <a:ext uri="{FF2B5EF4-FFF2-40B4-BE49-F238E27FC236}">
                <a16:creationId xmlns:a16="http://schemas.microsoft.com/office/drawing/2014/main" id="{91C6917C-0523-4F93-B1A3-C52DF4333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92" t="233" r="36081" b="208"/>
          <a:stretch>
            <a:fillRect/>
          </a:stretch>
        </p:blipFill>
        <p:spPr bwMode="auto">
          <a:xfrm rot="14811002">
            <a:off x="-865533" y="856192"/>
            <a:ext cx="2046790" cy="3379473"/>
          </a:xfrm>
          <a:custGeom>
            <a:avLst/>
            <a:gdLst>
              <a:gd name="connsiteX0" fmla="*/ 391671 w 1713610"/>
              <a:gd name="connsiteY0" fmla="*/ 0 h 2841195"/>
              <a:gd name="connsiteX1" fmla="*/ 1543800 w 1713610"/>
              <a:gd name="connsiteY1" fmla="*/ 2841195 h 2841195"/>
              <a:gd name="connsiteX2" fmla="*/ 670069 w 1713610"/>
              <a:gd name="connsiteY2" fmla="*/ 2477339 h 2841195"/>
              <a:gd name="connsiteX3" fmla="*/ 708312 w 1713610"/>
              <a:gd name="connsiteY3" fmla="*/ 2370204 h 2841195"/>
              <a:gd name="connsiteX4" fmla="*/ 11923 w 1713610"/>
              <a:gd name="connsiteY4" fmla="*/ 944811 h 2841195"/>
              <a:gd name="connsiteX5" fmla="*/ 0 w 1713610"/>
              <a:gd name="connsiteY5" fmla="*/ 940521 h 2841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3610" h="2841195">
                <a:moveTo>
                  <a:pt x="391671" y="0"/>
                </a:moveTo>
                <a:cubicBezTo>
                  <a:pt x="1490815" y="457728"/>
                  <a:pt x="2006641" y="1729774"/>
                  <a:pt x="1543800" y="2841195"/>
                </a:cubicBezTo>
                <a:lnTo>
                  <a:pt x="670069" y="2477339"/>
                </a:lnTo>
                <a:lnTo>
                  <a:pt x="708312" y="2370204"/>
                </a:lnTo>
                <a:cubicBezTo>
                  <a:pt x="878051" y="1803158"/>
                  <a:pt x="584075" y="1183078"/>
                  <a:pt x="11923" y="944811"/>
                </a:cubicBezTo>
                <a:lnTo>
                  <a:pt x="0" y="9405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Imagem 57" descr="El seguro que protege su crédito | Saber más, ser más">
            <a:extLst>
              <a:ext uri="{FF2B5EF4-FFF2-40B4-BE49-F238E27FC236}">
                <a16:creationId xmlns:a16="http://schemas.microsoft.com/office/drawing/2014/main" id="{2BDED9C5-BD1F-4EA9-9E88-C11A0E8A28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94" t="1148" r="18929" b="10712"/>
          <a:stretch/>
        </p:blipFill>
        <p:spPr bwMode="auto">
          <a:xfrm rot="2823345">
            <a:off x="1924247" y="3228288"/>
            <a:ext cx="1630527" cy="3609455"/>
          </a:xfrm>
          <a:custGeom>
            <a:avLst/>
            <a:gdLst>
              <a:gd name="connsiteX0" fmla="*/ 815360 w 1372146"/>
              <a:gd name="connsiteY0" fmla="*/ 3032064 h 3032064"/>
              <a:gd name="connsiteX1" fmla="*/ 61838 w 1372146"/>
              <a:gd name="connsiteY1" fmla="*/ 2346360 h 3032064"/>
              <a:gd name="connsiteX2" fmla="*/ 131696 w 1372146"/>
              <a:gd name="connsiteY2" fmla="*/ 2261564 h 3032064"/>
              <a:gd name="connsiteX3" fmla="*/ 80064 w 1372146"/>
              <a:gd name="connsiteY3" fmla="*/ 769946 h 3032064"/>
              <a:gd name="connsiteX4" fmla="*/ 0 w 1372146"/>
              <a:gd name="connsiteY4" fmla="*/ 689136 h 3032064"/>
              <a:gd name="connsiteX5" fmla="*/ 627114 w 1372146"/>
              <a:gd name="connsiteY5" fmla="*/ 0 h 3032064"/>
              <a:gd name="connsiteX6" fmla="*/ 683479 w 1372146"/>
              <a:gd name="connsiteY6" fmla="*/ 0 h 3032064"/>
              <a:gd name="connsiteX7" fmla="*/ 811403 w 1372146"/>
              <a:gd name="connsiteY7" fmla="*/ 128646 h 3032064"/>
              <a:gd name="connsiteX8" fmla="*/ 815360 w 1372146"/>
              <a:gd name="connsiteY8" fmla="*/ 3032064 h 303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2146" h="3032064">
                <a:moveTo>
                  <a:pt x="815360" y="3032064"/>
                </a:moveTo>
                <a:lnTo>
                  <a:pt x="61838" y="2346360"/>
                </a:lnTo>
                <a:lnTo>
                  <a:pt x="131696" y="2261564"/>
                </a:lnTo>
                <a:cubicBezTo>
                  <a:pt x="469594" y="1807337"/>
                  <a:pt x="447950" y="1182080"/>
                  <a:pt x="80064" y="769946"/>
                </a:cubicBezTo>
                <a:lnTo>
                  <a:pt x="0" y="689136"/>
                </a:lnTo>
                <a:lnTo>
                  <a:pt x="627114" y="0"/>
                </a:lnTo>
                <a:lnTo>
                  <a:pt x="683479" y="0"/>
                </a:lnTo>
                <a:lnTo>
                  <a:pt x="811403" y="128646"/>
                </a:lnTo>
                <a:cubicBezTo>
                  <a:pt x="1550105" y="950135"/>
                  <a:pt x="1566627" y="2206496"/>
                  <a:pt x="815360" y="303206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Imagem 58" descr="Ikea, Armazém, Industrial, Tempe">
            <a:extLst>
              <a:ext uri="{FF2B5EF4-FFF2-40B4-BE49-F238E27FC236}">
                <a16:creationId xmlns:a16="http://schemas.microsoft.com/office/drawing/2014/main" id="{5E84480D-869F-42CB-9630-9E54785B94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1" t="3033" r="1304" b="1185"/>
          <a:stretch/>
        </p:blipFill>
        <p:spPr bwMode="auto">
          <a:xfrm rot="7396243">
            <a:off x="-719282" y="3222258"/>
            <a:ext cx="1827467" cy="3564505"/>
          </a:xfrm>
          <a:custGeom>
            <a:avLst/>
            <a:gdLst>
              <a:gd name="connsiteX0" fmla="*/ 528004 w 1529769"/>
              <a:gd name="connsiteY0" fmla="*/ 2994305 h 2994305"/>
              <a:gd name="connsiteX1" fmla="*/ 0 w 1529769"/>
              <a:gd name="connsiteY1" fmla="*/ 2178482 h 2994305"/>
              <a:gd name="connsiteX2" fmla="*/ 5003 w 1529769"/>
              <a:gd name="connsiteY2" fmla="*/ 2175600 h 2994305"/>
              <a:gd name="connsiteX3" fmla="*/ 396190 w 1529769"/>
              <a:gd name="connsiteY3" fmla="*/ 642352 h 2994305"/>
              <a:gd name="connsiteX4" fmla="*/ 341106 w 1529769"/>
              <a:gd name="connsiteY4" fmla="*/ 547294 h 2994305"/>
              <a:gd name="connsiteX5" fmla="*/ 1186735 w 1529769"/>
              <a:gd name="connsiteY5" fmla="*/ 0 h 2994305"/>
              <a:gd name="connsiteX6" fmla="*/ 528004 w 1529769"/>
              <a:gd name="connsiteY6" fmla="*/ 2994305 h 29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9769" h="2994305">
                <a:moveTo>
                  <a:pt x="528004" y="2994305"/>
                </a:moveTo>
                <a:lnTo>
                  <a:pt x="0" y="2178482"/>
                </a:lnTo>
                <a:lnTo>
                  <a:pt x="5003" y="2175600"/>
                </a:lnTo>
                <a:cubicBezTo>
                  <a:pt x="512486" y="1847155"/>
                  <a:pt x="673960" y="1181575"/>
                  <a:pt x="396190" y="642352"/>
                </a:cubicBezTo>
                <a:lnTo>
                  <a:pt x="341106" y="547294"/>
                </a:lnTo>
                <a:lnTo>
                  <a:pt x="1186735" y="0"/>
                </a:lnTo>
                <a:cubicBezTo>
                  <a:pt x="1833656" y="999563"/>
                  <a:pt x="1538732" y="2340159"/>
                  <a:pt x="528004" y="29943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Imagem 59" descr="Caminhão, Estrada, Veículo, Neve, Branco">
            <a:extLst>
              <a:ext uri="{FF2B5EF4-FFF2-40B4-BE49-F238E27FC236}">
                <a16:creationId xmlns:a16="http://schemas.microsoft.com/office/drawing/2014/main" id="{84D4D245-222A-4C66-A742-A03C4B399F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duotone>
              <a:prstClr val="black"/>
              <a:srgbClr val="A5A5A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8" t="7019" r="2089" b="2865"/>
          <a:stretch/>
        </p:blipFill>
        <p:spPr bwMode="auto">
          <a:xfrm rot="18136569">
            <a:off x="1829525" y="692188"/>
            <a:ext cx="1809430" cy="3571267"/>
          </a:xfrm>
          <a:custGeom>
            <a:avLst/>
            <a:gdLst>
              <a:gd name="connsiteX0" fmla="*/ 367726 w 1519982"/>
              <a:gd name="connsiteY0" fmla="*/ 519283 h 3005347"/>
              <a:gd name="connsiteX1" fmla="*/ 1159017 w 1519982"/>
              <a:gd name="connsiteY1" fmla="*/ 0 h 3005347"/>
              <a:gd name="connsiteX2" fmla="*/ 730760 w 1519982"/>
              <a:gd name="connsiteY2" fmla="*/ 2875001 h 3005347"/>
              <a:gd name="connsiteX3" fmla="*/ 552651 w 1519982"/>
              <a:gd name="connsiteY3" fmla="*/ 3005347 h 3005347"/>
              <a:gd name="connsiteX4" fmla="*/ 552650 w 1519982"/>
              <a:gd name="connsiteY4" fmla="*/ 3005347 h 3005347"/>
              <a:gd name="connsiteX5" fmla="*/ 0 w 1519982"/>
              <a:gd name="connsiteY5" fmla="*/ 2163209 h 3005347"/>
              <a:gd name="connsiteX6" fmla="*/ 10923 w 1519982"/>
              <a:gd name="connsiteY6" fmla="*/ 2156787 h 3005347"/>
              <a:gd name="connsiteX7" fmla="*/ 371138 w 1519982"/>
              <a:gd name="connsiteY7" fmla="*/ 523941 h 300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982" h="3005347">
                <a:moveTo>
                  <a:pt x="367726" y="519283"/>
                </a:moveTo>
                <a:lnTo>
                  <a:pt x="1159017" y="0"/>
                </a:lnTo>
                <a:cubicBezTo>
                  <a:pt x="1778282" y="943646"/>
                  <a:pt x="1578381" y="2185226"/>
                  <a:pt x="730760" y="2875001"/>
                </a:cubicBezTo>
                <a:lnTo>
                  <a:pt x="552651" y="3005347"/>
                </a:lnTo>
                <a:lnTo>
                  <a:pt x="552650" y="3005347"/>
                </a:lnTo>
                <a:lnTo>
                  <a:pt x="0" y="2163209"/>
                </a:lnTo>
                <a:lnTo>
                  <a:pt x="10923" y="2156787"/>
                </a:lnTo>
                <a:cubicBezTo>
                  <a:pt x="563635" y="1794071"/>
                  <a:pt x="724909" y="1063021"/>
                  <a:pt x="371138" y="52394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194EAFD0-9334-4C7C-85DD-60532B1C8776}"/>
              </a:ext>
            </a:extLst>
          </p:cNvPr>
          <p:cNvSpPr txBox="1"/>
          <p:nvPr/>
        </p:nvSpPr>
        <p:spPr>
          <a:xfrm>
            <a:off x="3351289" y="-3376239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TRANSPORTE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RODOVIÁRIO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Meio-quadro 43">
            <a:extLst>
              <a:ext uri="{FF2B5EF4-FFF2-40B4-BE49-F238E27FC236}">
                <a16:creationId xmlns:a16="http://schemas.microsoft.com/office/drawing/2014/main" id="{DECC7119-CD0F-4BBB-9894-94802B0244B9}"/>
              </a:ext>
            </a:extLst>
          </p:cNvPr>
          <p:cNvSpPr/>
          <p:nvPr/>
        </p:nvSpPr>
        <p:spPr>
          <a:xfrm flipH="1">
            <a:off x="3637132" y="9039961"/>
            <a:ext cx="260350" cy="266700"/>
          </a:xfrm>
          <a:prstGeom prst="half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97490CB7-144C-4B33-97BA-841DAACFBCD9}"/>
              </a:ext>
            </a:extLst>
          </p:cNvPr>
          <p:cNvSpPr txBox="1"/>
          <p:nvPr/>
        </p:nvSpPr>
        <p:spPr>
          <a:xfrm>
            <a:off x="2720303" y="9102524"/>
            <a:ext cx="117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CLIQUE PARA PASSAR</a:t>
            </a:r>
          </a:p>
        </p:txBody>
      </p:sp>
    </p:spTree>
    <p:extLst>
      <p:ext uri="{BB962C8B-B14F-4D97-AF65-F5344CB8AC3E}">
        <p14:creationId xmlns:p14="http://schemas.microsoft.com/office/powerpoint/2010/main" val="2113292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">
        <p159:morph option="byObject"/>
      </p:transition>
    </mc:Choice>
    <mc:Fallback xmlns="">
      <p:transition spd="slow" advClick="0" advTm="2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233A410A-AEB9-479F-8A3F-73DBAA006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455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602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66536" y="-5614828"/>
            <a:ext cx="7079771" cy="15861413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3" name="Retângulo 25">
            <a:extLst>
              <a:ext uri="{FF2B5EF4-FFF2-40B4-BE49-F238E27FC236}">
                <a16:creationId xmlns:a16="http://schemas.microsoft.com/office/drawing/2014/main" id="{DEAC1FFF-2AE2-484F-AC80-B694313C1391}"/>
              </a:ext>
            </a:extLst>
          </p:cNvPr>
          <p:cNvSpPr/>
          <p:nvPr/>
        </p:nvSpPr>
        <p:spPr>
          <a:xfrm>
            <a:off x="7680450" y="-9214148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6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602C92D6-CAF6-48DC-AEC5-E8DA5BF007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661" y="78798"/>
            <a:ext cx="1963805" cy="1365589"/>
          </a:xfrm>
          <a:prstGeom prst="rect">
            <a:avLst/>
          </a:prstGeom>
        </p:spPr>
      </p:pic>
      <p:sp>
        <p:nvSpPr>
          <p:cNvPr id="36" name="Retângulo 35">
            <a:extLst>
              <a:ext uri="{FF2B5EF4-FFF2-40B4-BE49-F238E27FC236}">
                <a16:creationId xmlns:a16="http://schemas.microsoft.com/office/drawing/2014/main" id="{FACDAEF6-B4B9-485E-A2BD-AC6DB9B6B944}"/>
              </a:ext>
            </a:extLst>
          </p:cNvPr>
          <p:cNvSpPr/>
          <p:nvPr/>
        </p:nvSpPr>
        <p:spPr>
          <a:xfrm>
            <a:off x="5175405" y="10168985"/>
            <a:ext cx="7079771" cy="12268200"/>
          </a:xfrm>
          <a:prstGeom prst="rect">
            <a:avLst/>
          </a:prstGeom>
          <a:solidFill>
            <a:srgbClr val="BFBFBF">
              <a:alpha val="82000"/>
            </a:srgbClr>
          </a:solidFill>
          <a:ln>
            <a:noFill/>
          </a:ln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7" name="Subtítulo 10">
            <a:extLst>
              <a:ext uri="{FF2B5EF4-FFF2-40B4-BE49-F238E27FC236}">
                <a16:creationId xmlns:a16="http://schemas.microsoft.com/office/drawing/2014/main" id="{7F55CBE9-42E5-491D-A369-AE1174903966}"/>
              </a:ext>
            </a:extLst>
          </p:cNvPr>
          <p:cNvSpPr txBox="1">
            <a:spLocks/>
          </p:cNvSpPr>
          <p:nvPr/>
        </p:nvSpPr>
        <p:spPr>
          <a:xfrm>
            <a:off x="5544807" y="10662189"/>
            <a:ext cx="6359266" cy="3196968"/>
          </a:xfrm>
          <a:prstGeom prst="rect">
            <a:avLst/>
          </a:prstGeom>
        </p:spPr>
        <p:txBody>
          <a:bodyPr vert="horz" lIns="95366" tIns="47683" rIns="95366" bIns="47683" rtlCol="0">
            <a:normAutofit/>
          </a:bodyPr>
          <a:lstStyle>
            <a:lvl1pPr marL="194379" indent="-194379" algn="l" defTabSz="777514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7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3136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3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893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650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9407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8164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922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5679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4436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>
                <a:cs typeface="Arial" panose="020B0604020202020204" pitchFamily="34" charset="0"/>
              </a:rPr>
              <a:t>Todas as cargas estão cobertas pelas nossas apólices de seguros RCTR-C e RCF-DC da seguradora SOMPO SEGUROS. </a:t>
            </a:r>
            <a:br>
              <a:rPr lang="pt-BR" sz="1800" dirty="0">
                <a:cs typeface="Arial" panose="020B0604020202020204" pitchFamily="34" charset="0"/>
              </a:rPr>
            </a:br>
            <a:br>
              <a:rPr lang="pt-BR" sz="1800" dirty="0">
                <a:cs typeface="Arial" panose="020B0604020202020204" pitchFamily="34" charset="0"/>
              </a:rPr>
            </a:br>
            <a:r>
              <a:rPr lang="pt-BR" sz="1800" dirty="0">
                <a:cs typeface="Arial" panose="020B0604020202020204" pitchFamily="34" charset="0"/>
              </a:rPr>
              <a:t>A segurança da carga é um fator primordial para nós, pensando nisso, a Prime Logística não mede esforços em investimentos nessa área, pois é nosso compromisso trazer toda segurança e confiabilidade aos nossos clientes assegurando as operações do começo ao fim.       , </a:t>
            </a:r>
            <a:br>
              <a:rPr lang="pt-BR" sz="1800" dirty="0">
                <a:cs typeface="Arial" panose="020B0604020202020204" pitchFamily="34" charset="0"/>
              </a:rPr>
            </a:br>
            <a:br>
              <a:rPr lang="pt-BR" sz="1800" dirty="0">
                <a:cs typeface="Arial" panose="020B0604020202020204" pitchFamily="34" charset="0"/>
              </a:rPr>
            </a:br>
            <a:br>
              <a:rPr lang="pt-BR" sz="1800" dirty="0">
                <a:cs typeface="Arial" panose="020B0604020202020204" pitchFamily="34" charset="0"/>
              </a:rPr>
            </a:br>
            <a:endParaRPr lang="pt-BR" sz="1800" dirty="0">
              <a:cs typeface="Arial" panose="020B0604020202020204" pitchFamily="34" charset="0"/>
            </a:endParaRPr>
          </a:p>
        </p:txBody>
      </p:sp>
      <p:sp>
        <p:nvSpPr>
          <p:cNvPr id="38" name="Seta: Pentágono 37">
            <a:extLst>
              <a:ext uri="{FF2B5EF4-FFF2-40B4-BE49-F238E27FC236}">
                <a16:creationId xmlns:a16="http://schemas.microsoft.com/office/drawing/2014/main" id="{BAE769FE-E01D-4C93-8C23-08DE36E1CFB5}"/>
              </a:ext>
            </a:extLst>
          </p:cNvPr>
          <p:cNvSpPr/>
          <p:nvPr/>
        </p:nvSpPr>
        <p:spPr>
          <a:xfrm flipH="1">
            <a:off x="7039426" y="2749337"/>
            <a:ext cx="7292119" cy="3705089"/>
          </a:xfrm>
          <a:prstGeom prst="homePlate">
            <a:avLst/>
          </a:prstGeom>
          <a:solidFill>
            <a:srgbClr val="26378E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1917A055-0597-40E8-A293-E45DF37E8244}"/>
              </a:ext>
            </a:extLst>
          </p:cNvPr>
          <p:cNvSpPr txBox="1"/>
          <p:nvPr/>
        </p:nvSpPr>
        <p:spPr>
          <a:xfrm>
            <a:off x="21857099" y="3204883"/>
            <a:ext cx="4615525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Todas as cargas estão cobertas pelas nossas apólices de seguros RCTR-C e RCF-DC da seguradora SOMPO SEGUROS.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A segurança da carga é um fator primordial para nós, pensando nisso, a Prime Logística não mede esforços em investimentos nessa área, pois é nosso compromisso trazer toda segurança e confiabilidade aos nossos clientes assegurando as operações do começo ao fim.       , </a:t>
            </a:r>
            <a:br>
              <a:rPr lang="pt-BR" sz="1700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7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64598429-48F2-4343-B55F-051AAB61AB56}"/>
              </a:ext>
            </a:extLst>
          </p:cNvPr>
          <p:cNvSpPr txBox="1"/>
          <p:nvPr/>
        </p:nvSpPr>
        <p:spPr>
          <a:xfrm>
            <a:off x="3351289" y="353934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TRANSPORTE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RODOVIÁRIO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Gráfico 4" descr="Caminhão">
            <a:extLst>
              <a:ext uri="{FF2B5EF4-FFF2-40B4-BE49-F238E27FC236}">
                <a16:creationId xmlns:a16="http://schemas.microsoft.com/office/drawing/2014/main" id="{6C3FA4B2-6E81-448D-A14A-2869513E9F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72984" y="1444387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D0B37F03-5B11-4057-9EE7-63E42471A95E}"/>
              </a:ext>
            </a:extLst>
          </p:cNvPr>
          <p:cNvSpPr/>
          <p:nvPr/>
        </p:nvSpPr>
        <p:spPr>
          <a:xfrm rot="1763847">
            <a:off x="5518014" y="14214065"/>
            <a:ext cx="7079771" cy="13182192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E8A75F43-ED91-498E-8C17-551378BBBC96}"/>
              </a:ext>
            </a:extLst>
          </p:cNvPr>
          <p:cNvSpPr/>
          <p:nvPr/>
        </p:nvSpPr>
        <p:spPr>
          <a:xfrm>
            <a:off x="6970793" y="24023059"/>
            <a:ext cx="459494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*Cheio e Vazio</a:t>
            </a:r>
          </a:p>
          <a:p>
            <a:endParaRPr lang="pt-BR" sz="10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*Retirada / Entrega de Contêineres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0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*Estufagem e Desova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0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*Transbordo de Contêiner e Carga Solta 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0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*Instalações para armazenagem de Contêineres </a:t>
            </a:r>
            <a:r>
              <a:rPr lang="pt-BR" b="1" dirty="0" err="1">
                <a:solidFill>
                  <a:schemeClr val="bg1"/>
                </a:solidFill>
                <a:cs typeface="Arial" panose="020B0604020202020204" pitchFamily="34" charset="0"/>
              </a:rPr>
              <a:t>Reefers</a:t>
            </a: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BB67FF5-A089-4BFA-AE25-12C0FD174FE9}"/>
              </a:ext>
            </a:extLst>
          </p:cNvPr>
          <p:cNvSpPr txBox="1"/>
          <p:nvPr/>
        </p:nvSpPr>
        <p:spPr>
          <a:xfrm>
            <a:off x="9005772" y="3051265"/>
            <a:ext cx="363810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cs typeface="Arial" panose="020B0604020202020204" pitchFamily="34" charset="0"/>
              </a:rPr>
              <a:t>*Importação</a:t>
            </a:r>
            <a:br>
              <a:rPr lang="pt-BR" sz="24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1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400" b="1" dirty="0">
                <a:solidFill>
                  <a:schemeClr val="bg1"/>
                </a:solidFill>
                <a:cs typeface="Arial" panose="020B0604020202020204" pitchFamily="34" charset="0"/>
              </a:rPr>
              <a:t>*DTA</a:t>
            </a:r>
          </a:p>
          <a:p>
            <a:endParaRPr lang="pt-BR" sz="11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400" b="1" dirty="0">
                <a:solidFill>
                  <a:schemeClr val="bg1"/>
                </a:solidFill>
                <a:cs typeface="Arial" panose="020B0604020202020204" pitchFamily="34" charset="0"/>
              </a:rPr>
              <a:t>*Exportação</a:t>
            </a:r>
          </a:p>
          <a:p>
            <a:endParaRPr lang="pt-BR" sz="11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400" b="1" dirty="0">
                <a:solidFill>
                  <a:schemeClr val="bg1"/>
                </a:solidFill>
                <a:cs typeface="Arial" panose="020B0604020202020204" pitchFamily="34" charset="0"/>
              </a:rPr>
              <a:t>*Cabotagem</a:t>
            </a:r>
          </a:p>
          <a:p>
            <a:endParaRPr lang="pt-BR" sz="11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400" b="1" dirty="0">
                <a:solidFill>
                  <a:schemeClr val="bg1"/>
                </a:solidFill>
                <a:cs typeface="Arial" panose="020B0604020202020204" pitchFamily="34" charset="0"/>
              </a:rPr>
              <a:t>*Carga FCL</a:t>
            </a:r>
          </a:p>
          <a:p>
            <a:endParaRPr lang="pt-BR" sz="11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400" b="1" dirty="0">
                <a:solidFill>
                  <a:schemeClr val="bg1"/>
                </a:solidFill>
                <a:cs typeface="Arial" panose="020B0604020202020204" pitchFamily="34" charset="0"/>
              </a:rPr>
              <a:t>*Carga LCL</a:t>
            </a:r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8F8F1127-5A64-425F-886D-F83DCD684280}"/>
              </a:ext>
            </a:extLst>
          </p:cNvPr>
          <p:cNvSpPr txBox="1"/>
          <p:nvPr/>
        </p:nvSpPr>
        <p:spPr>
          <a:xfrm>
            <a:off x="8549107" y="17025050"/>
            <a:ext cx="356951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Praticidade e objetividade; Agilidade no envio de cotações; Pronto atendimento à solicitações de última hora;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44B1325C-2201-4D15-8C90-1DBCE12E0DF3}"/>
              </a:ext>
            </a:extLst>
          </p:cNvPr>
          <p:cNvSpPr txBox="1"/>
          <p:nvPr/>
        </p:nvSpPr>
        <p:spPr>
          <a:xfrm>
            <a:off x="3090525" y="-3340775"/>
            <a:ext cx="4768140" cy="646331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ARMAZEM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5" name="Gráfico 44" descr="Caixa">
            <a:extLst>
              <a:ext uri="{FF2B5EF4-FFF2-40B4-BE49-F238E27FC236}">
                <a16:creationId xmlns:a16="http://schemas.microsoft.com/office/drawing/2014/main" id="{755CD52A-E047-425A-947F-951C041F9B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20617" y="-2565797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sp>
        <p:nvSpPr>
          <p:cNvPr id="49" name="Retângulo 48">
            <a:extLst>
              <a:ext uri="{FF2B5EF4-FFF2-40B4-BE49-F238E27FC236}">
                <a16:creationId xmlns:a16="http://schemas.microsoft.com/office/drawing/2014/main" id="{BAC7DAC8-3A0E-4824-B90A-6EC1499FBAFF}"/>
              </a:ext>
            </a:extLst>
          </p:cNvPr>
          <p:cNvSpPr/>
          <p:nvPr/>
        </p:nvSpPr>
        <p:spPr>
          <a:xfrm>
            <a:off x="7860840" y="16932015"/>
            <a:ext cx="43311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*Cheio e Vazio</a:t>
            </a:r>
          </a:p>
          <a:p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*Retirada / Entrega de Contêineres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*Estufagem e Desova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*Transbordo de Contêiner e Carga Solta 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*Instalações para armazenagem de Contêineres </a:t>
            </a:r>
            <a:r>
              <a:rPr lang="pt-BR" b="1" dirty="0" err="1">
                <a:solidFill>
                  <a:schemeClr val="bg1"/>
                </a:solidFill>
                <a:cs typeface="Arial" panose="020B0604020202020204" pitchFamily="34" charset="0"/>
              </a:rPr>
              <a:t>Reefers</a:t>
            </a: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2" name="Meio-quadro 51">
            <a:extLst>
              <a:ext uri="{FF2B5EF4-FFF2-40B4-BE49-F238E27FC236}">
                <a16:creationId xmlns:a16="http://schemas.microsoft.com/office/drawing/2014/main" id="{26776EFD-AD19-4D4D-BFE0-44836053D247}"/>
              </a:ext>
            </a:extLst>
          </p:cNvPr>
          <p:cNvSpPr/>
          <p:nvPr/>
        </p:nvSpPr>
        <p:spPr>
          <a:xfrm flipH="1">
            <a:off x="4666137" y="5734534"/>
            <a:ext cx="260350" cy="266700"/>
          </a:xfrm>
          <a:prstGeom prst="half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7A0BF6A0-74AE-4F62-9F70-AAF004FCB46D}"/>
              </a:ext>
            </a:extLst>
          </p:cNvPr>
          <p:cNvSpPr txBox="1"/>
          <p:nvPr/>
        </p:nvSpPr>
        <p:spPr>
          <a:xfrm>
            <a:off x="3749308" y="5797097"/>
            <a:ext cx="117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CLIQUE PARA PASSAR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52B6C456-6D4D-43D0-A705-E7686B88BDB8}"/>
              </a:ext>
            </a:extLst>
          </p:cNvPr>
          <p:cNvSpPr txBox="1"/>
          <p:nvPr/>
        </p:nvSpPr>
        <p:spPr>
          <a:xfrm>
            <a:off x="3351289" y="-5132456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TRANSPORTE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RODVIARIO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6" name="Gráfico 45" descr="Caminhão">
            <a:extLst>
              <a:ext uri="{FF2B5EF4-FFF2-40B4-BE49-F238E27FC236}">
                <a16:creationId xmlns:a16="http://schemas.microsoft.com/office/drawing/2014/main" id="{CD9CDAD1-435F-4940-B8D7-BBFC88EAA9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72984" y="-4042003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47F78C24-0637-41C3-BA06-136EC74CD432}"/>
              </a:ext>
            </a:extLst>
          </p:cNvPr>
          <p:cNvSpPr txBox="1"/>
          <p:nvPr/>
        </p:nvSpPr>
        <p:spPr>
          <a:xfrm>
            <a:off x="8511900" y="16009027"/>
            <a:ext cx="327431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 TRANSPORTE MARITIMO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TRANSPORTE AÉREO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AGENCIAMENTO DE CARGA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DESEMBARAÇO ADUANEIRO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FRETE MARITIMO CABOTAGEM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83010609-0971-4A77-88F3-191AE9181DEE}"/>
              </a:ext>
            </a:extLst>
          </p:cNvPr>
          <p:cNvSpPr txBox="1"/>
          <p:nvPr/>
        </p:nvSpPr>
        <p:spPr>
          <a:xfrm>
            <a:off x="3448690" y="-5308218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FRETE 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INTERNACIONAL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0" name="Gráfico 49" descr="Rebocador">
            <a:extLst>
              <a:ext uri="{FF2B5EF4-FFF2-40B4-BE49-F238E27FC236}">
                <a16:creationId xmlns:a16="http://schemas.microsoft.com/office/drawing/2014/main" id="{C37E5354-746F-437D-B370-1CFE59005F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688732" y="-4071512"/>
            <a:ext cx="914400" cy="914400"/>
          </a:xfrm>
          <a:prstGeom prst="rect">
            <a:avLst/>
          </a:prstGeom>
        </p:spPr>
      </p:pic>
      <p:pic>
        <p:nvPicPr>
          <p:cNvPr id="51" name="Gráfico 50" descr="Rebocador">
            <a:extLst>
              <a:ext uri="{FF2B5EF4-FFF2-40B4-BE49-F238E27FC236}">
                <a16:creationId xmlns:a16="http://schemas.microsoft.com/office/drawing/2014/main" id="{4E6F9805-4B69-4CBD-89B5-7035B6AEB13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688732" y="-4012520"/>
            <a:ext cx="914400" cy="914400"/>
          </a:xfrm>
          <a:prstGeom prst="rect">
            <a:avLst/>
          </a:prstGeom>
        </p:spPr>
      </p:pic>
      <p:sp>
        <p:nvSpPr>
          <p:cNvPr id="55" name="CaixaDeTexto 54">
            <a:extLst>
              <a:ext uri="{FF2B5EF4-FFF2-40B4-BE49-F238E27FC236}">
                <a16:creationId xmlns:a16="http://schemas.microsoft.com/office/drawing/2014/main" id="{18157ECA-6080-408F-9AF0-C09DAD61ADD9}"/>
              </a:ext>
            </a:extLst>
          </p:cNvPr>
          <p:cNvSpPr txBox="1"/>
          <p:nvPr/>
        </p:nvSpPr>
        <p:spPr>
          <a:xfrm>
            <a:off x="3448690" y="-4128346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LOGÍSTICA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INTERNACIONAL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C9058F8E-85D3-4022-A8F6-713BDBBDD78F}"/>
              </a:ext>
            </a:extLst>
          </p:cNvPr>
          <p:cNvSpPr txBox="1"/>
          <p:nvPr/>
        </p:nvSpPr>
        <p:spPr>
          <a:xfrm>
            <a:off x="8570894" y="15549789"/>
            <a:ext cx="327431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 FRETE MARITIMO E CABOTAGEM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FRETE AÉREO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AGENCIAMENTO DE CARGA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DESEMBARAÇO ADUANEIRO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</p:txBody>
      </p:sp>
      <p:pic>
        <p:nvPicPr>
          <p:cNvPr id="60" name="Imagem 59" descr="El seguro que protege su crédito | Saber más, ser más">
            <a:extLst>
              <a:ext uri="{FF2B5EF4-FFF2-40B4-BE49-F238E27FC236}">
                <a16:creationId xmlns:a16="http://schemas.microsoft.com/office/drawing/2014/main" id="{D45AC21B-79C8-4512-9C34-6D7FBE822D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94" t="1148" r="18929" b="10712"/>
          <a:stretch/>
        </p:blipFill>
        <p:spPr bwMode="auto">
          <a:xfrm rot="2823345">
            <a:off x="1941562" y="3232005"/>
            <a:ext cx="1630527" cy="3609455"/>
          </a:xfrm>
          <a:custGeom>
            <a:avLst/>
            <a:gdLst>
              <a:gd name="connsiteX0" fmla="*/ 815360 w 1372146"/>
              <a:gd name="connsiteY0" fmla="*/ 3032064 h 3032064"/>
              <a:gd name="connsiteX1" fmla="*/ 61838 w 1372146"/>
              <a:gd name="connsiteY1" fmla="*/ 2346360 h 3032064"/>
              <a:gd name="connsiteX2" fmla="*/ 131696 w 1372146"/>
              <a:gd name="connsiteY2" fmla="*/ 2261564 h 3032064"/>
              <a:gd name="connsiteX3" fmla="*/ 80064 w 1372146"/>
              <a:gd name="connsiteY3" fmla="*/ 769946 h 3032064"/>
              <a:gd name="connsiteX4" fmla="*/ 0 w 1372146"/>
              <a:gd name="connsiteY4" fmla="*/ 689136 h 3032064"/>
              <a:gd name="connsiteX5" fmla="*/ 627114 w 1372146"/>
              <a:gd name="connsiteY5" fmla="*/ 0 h 3032064"/>
              <a:gd name="connsiteX6" fmla="*/ 683479 w 1372146"/>
              <a:gd name="connsiteY6" fmla="*/ 0 h 3032064"/>
              <a:gd name="connsiteX7" fmla="*/ 811403 w 1372146"/>
              <a:gd name="connsiteY7" fmla="*/ 128646 h 3032064"/>
              <a:gd name="connsiteX8" fmla="*/ 815360 w 1372146"/>
              <a:gd name="connsiteY8" fmla="*/ 3032064 h 303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2146" h="3032064">
                <a:moveTo>
                  <a:pt x="815360" y="3032064"/>
                </a:moveTo>
                <a:lnTo>
                  <a:pt x="61838" y="2346360"/>
                </a:lnTo>
                <a:lnTo>
                  <a:pt x="131696" y="2261564"/>
                </a:lnTo>
                <a:cubicBezTo>
                  <a:pt x="469594" y="1807337"/>
                  <a:pt x="447950" y="1182080"/>
                  <a:pt x="80064" y="769946"/>
                </a:cubicBezTo>
                <a:lnTo>
                  <a:pt x="0" y="689136"/>
                </a:lnTo>
                <a:lnTo>
                  <a:pt x="627114" y="0"/>
                </a:lnTo>
                <a:lnTo>
                  <a:pt x="683479" y="0"/>
                </a:lnTo>
                <a:lnTo>
                  <a:pt x="811403" y="128646"/>
                </a:lnTo>
                <a:cubicBezTo>
                  <a:pt x="1550105" y="950135"/>
                  <a:pt x="1566627" y="2206496"/>
                  <a:pt x="815360" y="303206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Imagem 61" descr="Caminhão, Estrada, Veículo, Neve, Branco">
            <a:extLst>
              <a:ext uri="{FF2B5EF4-FFF2-40B4-BE49-F238E27FC236}">
                <a16:creationId xmlns:a16="http://schemas.microsoft.com/office/drawing/2014/main" id="{7DF4368C-C321-4568-8D34-2603DA0B3F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duotone>
              <a:prstClr val="black"/>
              <a:srgbClr val="A5A5A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8" t="7019" r="2089" b="2865"/>
          <a:stretch/>
        </p:blipFill>
        <p:spPr bwMode="auto">
          <a:xfrm rot="18189367">
            <a:off x="2153727" y="-193901"/>
            <a:ext cx="2293984" cy="4394777"/>
          </a:xfrm>
          <a:custGeom>
            <a:avLst/>
            <a:gdLst>
              <a:gd name="connsiteX0" fmla="*/ 367726 w 1519982"/>
              <a:gd name="connsiteY0" fmla="*/ 519283 h 3005347"/>
              <a:gd name="connsiteX1" fmla="*/ 1159017 w 1519982"/>
              <a:gd name="connsiteY1" fmla="*/ 0 h 3005347"/>
              <a:gd name="connsiteX2" fmla="*/ 730760 w 1519982"/>
              <a:gd name="connsiteY2" fmla="*/ 2875001 h 3005347"/>
              <a:gd name="connsiteX3" fmla="*/ 552651 w 1519982"/>
              <a:gd name="connsiteY3" fmla="*/ 3005347 h 3005347"/>
              <a:gd name="connsiteX4" fmla="*/ 552650 w 1519982"/>
              <a:gd name="connsiteY4" fmla="*/ 3005347 h 3005347"/>
              <a:gd name="connsiteX5" fmla="*/ 0 w 1519982"/>
              <a:gd name="connsiteY5" fmla="*/ 2163209 h 3005347"/>
              <a:gd name="connsiteX6" fmla="*/ 10923 w 1519982"/>
              <a:gd name="connsiteY6" fmla="*/ 2156787 h 3005347"/>
              <a:gd name="connsiteX7" fmla="*/ 371138 w 1519982"/>
              <a:gd name="connsiteY7" fmla="*/ 523941 h 300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982" h="3005347">
                <a:moveTo>
                  <a:pt x="367726" y="519283"/>
                </a:moveTo>
                <a:lnTo>
                  <a:pt x="1159017" y="0"/>
                </a:lnTo>
                <a:cubicBezTo>
                  <a:pt x="1778282" y="943646"/>
                  <a:pt x="1578381" y="2185226"/>
                  <a:pt x="730760" y="2875001"/>
                </a:cubicBezTo>
                <a:lnTo>
                  <a:pt x="552651" y="3005347"/>
                </a:lnTo>
                <a:lnTo>
                  <a:pt x="552650" y="3005347"/>
                </a:lnTo>
                <a:lnTo>
                  <a:pt x="0" y="2163209"/>
                </a:lnTo>
                <a:lnTo>
                  <a:pt x="10923" y="2156787"/>
                </a:lnTo>
                <a:cubicBezTo>
                  <a:pt x="563635" y="1794071"/>
                  <a:pt x="724909" y="1063021"/>
                  <a:pt x="371138" y="523941"/>
                </a:cubicBezTo>
                <a:close/>
              </a:path>
            </a:pathLst>
          </a:custGeom>
          <a:noFill/>
          <a:effectLst>
            <a:outerShdw blurRad="558800" dist="114300" dir="5760000" sx="102000" sy="102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id="{55D29132-8E73-4974-B87F-6D4FE209CAD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86" y="2775039"/>
            <a:ext cx="2420551" cy="1642357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66" name="Imagem 65" descr="Navio De Recipiente">
            <a:extLst>
              <a:ext uri="{FF2B5EF4-FFF2-40B4-BE49-F238E27FC236}">
                <a16:creationId xmlns:a16="http://schemas.microsoft.com/office/drawing/2014/main" id="{1A43DF64-92D5-4D22-8D71-CFF6B4A93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92" t="233" r="36081" b="208"/>
          <a:stretch>
            <a:fillRect/>
          </a:stretch>
        </p:blipFill>
        <p:spPr bwMode="auto">
          <a:xfrm rot="14811002">
            <a:off x="-865533" y="856192"/>
            <a:ext cx="2046790" cy="3379473"/>
          </a:xfrm>
          <a:custGeom>
            <a:avLst/>
            <a:gdLst>
              <a:gd name="connsiteX0" fmla="*/ 391671 w 1713610"/>
              <a:gd name="connsiteY0" fmla="*/ 0 h 2841195"/>
              <a:gd name="connsiteX1" fmla="*/ 1543800 w 1713610"/>
              <a:gd name="connsiteY1" fmla="*/ 2841195 h 2841195"/>
              <a:gd name="connsiteX2" fmla="*/ 670069 w 1713610"/>
              <a:gd name="connsiteY2" fmla="*/ 2477339 h 2841195"/>
              <a:gd name="connsiteX3" fmla="*/ 708312 w 1713610"/>
              <a:gd name="connsiteY3" fmla="*/ 2370204 h 2841195"/>
              <a:gd name="connsiteX4" fmla="*/ 11923 w 1713610"/>
              <a:gd name="connsiteY4" fmla="*/ 944811 h 2841195"/>
              <a:gd name="connsiteX5" fmla="*/ 0 w 1713610"/>
              <a:gd name="connsiteY5" fmla="*/ 940521 h 2841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3610" h="2841195">
                <a:moveTo>
                  <a:pt x="391671" y="0"/>
                </a:moveTo>
                <a:cubicBezTo>
                  <a:pt x="1490815" y="457728"/>
                  <a:pt x="2006641" y="1729774"/>
                  <a:pt x="1543800" y="2841195"/>
                </a:cubicBezTo>
                <a:lnTo>
                  <a:pt x="670069" y="2477339"/>
                </a:lnTo>
                <a:lnTo>
                  <a:pt x="708312" y="2370204"/>
                </a:lnTo>
                <a:cubicBezTo>
                  <a:pt x="878051" y="1803158"/>
                  <a:pt x="584075" y="1183078"/>
                  <a:pt x="11923" y="944811"/>
                </a:cubicBezTo>
                <a:lnTo>
                  <a:pt x="0" y="9405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Imagem 66" descr="Ikea, Armazém, Industrial, Tempe">
            <a:extLst>
              <a:ext uri="{FF2B5EF4-FFF2-40B4-BE49-F238E27FC236}">
                <a16:creationId xmlns:a16="http://schemas.microsoft.com/office/drawing/2014/main" id="{90E82F08-F160-46EB-AEA7-47DE7595E0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1" t="3033" r="1304" b="1185"/>
          <a:stretch/>
        </p:blipFill>
        <p:spPr bwMode="auto">
          <a:xfrm rot="7396243">
            <a:off x="-719282" y="3222258"/>
            <a:ext cx="1827467" cy="3564505"/>
          </a:xfrm>
          <a:custGeom>
            <a:avLst/>
            <a:gdLst>
              <a:gd name="connsiteX0" fmla="*/ 528004 w 1529769"/>
              <a:gd name="connsiteY0" fmla="*/ 2994305 h 2994305"/>
              <a:gd name="connsiteX1" fmla="*/ 0 w 1529769"/>
              <a:gd name="connsiteY1" fmla="*/ 2178482 h 2994305"/>
              <a:gd name="connsiteX2" fmla="*/ 5003 w 1529769"/>
              <a:gd name="connsiteY2" fmla="*/ 2175600 h 2994305"/>
              <a:gd name="connsiteX3" fmla="*/ 396190 w 1529769"/>
              <a:gd name="connsiteY3" fmla="*/ 642352 h 2994305"/>
              <a:gd name="connsiteX4" fmla="*/ 341106 w 1529769"/>
              <a:gd name="connsiteY4" fmla="*/ 547294 h 2994305"/>
              <a:gd name="connsiteX5" fmla="*/ 1186735 w 1529769"/>
              <a:gd name="connsiteY5" fmla="*/ 0 h 2994305"/>
              <a:gd name="connsiteX6" fmla="*/ 528004 w 1529769"/>
              <a:gd name="connsiteY6" fmla="*/ 2994305 h 29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9769" h="2994305">
                <a:moveTo>
                  <a:pt x="528004" y="2994305"/>
                </a:moveTo>
                <a:lnTo>
                  <a:pt x="0" y="2178482"/>
                </a:lnTo>
                <a:lnTo>
                  <a:pt x="5003" y="2175600"/>
                </a:lnTo>
                <a:cubicBezTo>
                  <a:pt x="512486" y="1847155"/>
                  <a:pt x="673960" y="1181575"/>
                  <a:pt x="396190" y="642352"/>
                </a:cubicBezTo>
                <a:lnTo>
                  <a:pt x="341106" y="547294"/>
                </a:lnTo>
                <a:lnTo>
                  <a:pt x="1186735" y="0"/>
                </a:lnTo>
                <a:cubicBezTo>
                  <a:pt x="1833656" y="999563"/>
                  <a:pt x="1538732" y="2340159"/>
                  <a:pt x="528004" y="29943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CaixaDeTexto 56">
            <a:extLst>
              <a:ext uri="{FF2B5EF4-FFF2-40B4-BE49-F238E27FC236}">
                <a16:creationId xmlns:a16="http://schemas.microsoft.com/office/drawing/2014/main" id="{6C9D9E8D-2ACD-4F5A-BC36-192D1821BD67}"/>
              </a:ext>
            </a:extLst>
          </p:cNvPr>
          <p:cNvSpPr txBox="1"/>
          <p:nvPr/>
        </p:nvSpPr>
        <p:spPr>
          <a:xfrm>
            <a:off x="8716691" y="14718937"/>
            <a:ext cx="327431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 FRETE MARÍTIMO E CABOTAGEM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FRETE AÉREO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AGENCIAMENTO DE CARGA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DESEMBARAÇO ADUANEIRO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543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706A4092-E0C4-403B-A92A-185B72DC7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455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602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-131586" y="-4859564"/>
            <a:ext cx="7079771" cy="15054177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3" name="Retângulo 25">
            <a:extLst>
              <a:ext uri="{FF2B5EF4-FFF2-40B4-BE49-F238E27FC236}">
                <a16:creationId xmlns:a16="http://schemas.microsoft.com/office/drawing/2014/main" id="{DEAC1FFF-2AE2-484F-AC80-B694313C1391}"/>
              </a:ext>
            </a:extLst>
          </p:cNvPr>
          <p:cNvSpPr/>
          <p:nvPr/>
        </p:nvSpPr>
        <p:spPr>
          <a:xfrm>
            <a:off x="7680450" y="-9214148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6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CBDF4040-4E9E-48B3-BA66-0CD141A53377}"/>
              </a:ext>
            </a:extLst>
          </p:cNvPr>
          <p:cNvSpPr txBox="1"/>
          <p:nvPr/>
        </p:nvSpPr>
        <p:spPr>
          <a:xfrm>
            <a:off x="3404659" y="-4644307"/>
            <a:ext cx="53557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</a:rPr>
              <a:t>SEGURO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602C92D6-CAF6-48DC-AEC5-E8DA5BF007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661" y="78798"/>
            <a:ext cx="1963805" cy="1365589"/>
          </a:xfrm>
          <a:prstGeom prst="rect">
            <a:avLst/>
          </a:prstGeom>
        </p:spPr>
      </p:pic>
      <p:sp>
        <p:nvSpPr>
          <p:cNvPr id="36" name="Retângulo 35">
            <a:extLst>
              <a:ext uri="{FF2B5EF4-FFF2-40B4-BE49-F238E27FC236}">
                <a16:creationId xmlns:a16="http://schemas.microsoft.com/office/drawing/2014/main" id="{FACDAEF6-B4B9-485E-A2BD-AC6DB9B6B944}"/>
              </a:ext>
            </a:extLst>
          </p:cNvPr>
          <p:cNvSpPr/>
          <p:nvPr/>
        </p:nvSpPr>
        <p:spPr>
          <a:xfrm>
            <a:off x="5175405" y="10168985"/>
            <a:ext cx="7079771" cy="12268200"/>
          </a:xfrm>
          <a:prstGeom prst="rect">
            <a:avLst/>
          </a:prstGeom>
          <a:solidFill>
            <a:srgbClr val="BFBFBF">
              <a:alpha val="82000"/>
            </a:srgbClr>
          </a:solidFill>
          <a:ln>
            <a:noFill/>
          </a:ln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7" name="Subtítulo 10">
            <a:extLst>
              <a:ext uri="{FF2B5EF4-FFF2-40B4-BE49-F238E27FC236}">
                <a16:creationId xmlns:a16="http://schemas.microsoft.com/office/drawing/2014/main" id="{7F55CBE9-42E5-491D-A369-AE1174903966}"/>
              </a:ext>
            </a:extLst>
          </p:cNvPr>
          <p:cNvSpPr txBox="1">
            <a:spLocks/>
          </p:cNvSpPr>
          <p:nvPr/>
        </p:nvSpPr>
        <p:spPr>
          <a:xfrm>
            <a:off x="5544807" y="10662189"/>
            <a:ext cx="6359266" cy="3196968"/>
          </a:xfrm>
          <a:prstGeom prst="rect">
            <a:avLst/>
          </a:prstGeom>
        </p:spPr>
        <p:txBody>
          <a:bodyPr vert="horz" lIns="95366" tIns="47683" rIns="95366" bIns="47683" rtlCol="0">
            <a:normAutofit/>
          </a:bodyPr>
          <a:lstStyle>
            <a:lvl1pPr marL="194379" indent="-194379" algn="l" defTabSz="777514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7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3136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3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893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650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9407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8164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922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5679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4436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>
                <a:cs typeface="Arial" panose="020B0604020202020204" pitchFamily="34" charset="0"/>
              </a:rPr>
              <a:t>Todas as cargas estão cobertas pelas nossas apólices de seguros RCTR-C e RCF-DC da seguradora SOMPO SEGUROS. </a:t>
            </a:r>
            <a:br>
              <a:rPr lang="pt-BR" sz="1800" dirty="0">
                <a:cs typeface="Arial" panose="020B0604020202020204" pitchFamily="34" charset="0"/>
              </a:rPr>
            </a:br>
            <a:br>
              <a:rPr lang="pt-BR" sz="1800" dirty="0">
                <a:cs typeface="Arial" panose="020B0604020202020204" pitchFamily="34" charset="0"/>
              </a:rPr>
            </a:br>
            <a:r>
              <a:rPr lang="pt-BR" sz="1800" dirty="0">
                <a:cs typeface="Arial" panose="020B0604020202020204" pitchFamily="34" charset="0"/>
              </a:rPr>
              <a:t>A segurança da carga é um fator primordial para nós, pensando nisso, a Prime Logística não mede esforços em investimentos nessa área, pois é nosso compromisso trazer toda segurança e confiabilidade aos nossos clientes assegurando as operações do começo ao fim.       , </a:t>
            </a:r>
            <a:br>
              <a:rPr lang="pt-BR" sz="1800" dirty="0">
                <a:cs typeface="Arial" panose="020B0604020202020204" pitchFamily="34" charset="0"/>
              </a:rPr>
            </a:br>
            <a:br>
              <a:rPr lang="pt-BR" sz="1800" dirty="0">
                <a:cs typeface="Arial" panose="020B0604020202020204" pitchFamily="34" charset="0"/>
              </a:rPr>
            </a:br>
            <a:br>
              <a:rPr lang="pt-BR" sz="1800" dirty="0">
                <a:cs typeface="Arial" panose="020B0604020202020204" pitchFamily="34" charset="0"/>
              </a:rPr>
            </a:br>
            <a:endParaRPr lang="pt-BR" sz="1800" dirty="0">
              <a:cs typeface="Arial" panose="020B0604020202020204" pitchFamily="34" charset="0"/>
            </a:endParaRPr>
          </a:p>
        </p:txBody>
      </p:sp>
      <p:sp>
        <p:nvSpPr>
          <p:cNvPr id="38" name="Seta: Pentágono 37">
            <a:extLst>
              <a:ext uri="{FF2B5EF4-FFF2-40B4-BE49-F238E27FC236}">
                <a16:creationId xmlns:a16="http://schemas.microsoft.com/office/drawing/2014/main" id="{BAE769FE-E01D-4C93-8C23-08DE36E1CFB5}"/>
              </a:ext>
            </a:extLst>
          </p:cNvPr>
          <p:cNvSpPr/>
          <p:nvPr/>
        </p:nvSpPr>
        <p:spPr>
          <a:xfrm flipH="1">
            <a:off x="13527313" y="2749337"/>
            <a:ext cx="7292119" cy="3705089"/>
          </a:xfrm>
          <a:prstGeom prst="homePlate">
            <a:avLst/>
          </a:prstGeom>
          <a:solidFill>
            <a:srgbClr val="26378E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1917A055-0597-40E8-A293-E45DF37E8244}"/>
              </a:ext>
            </a:extLst>
          </p:cNvPr>
          <p:cNvSpPr txBox="1"/>
          <p:nvPr/>
        </p:nvSpPr>
        <p:spPr>
          <a:xfrm>
            <a:off x="16353795" y="3409241"/>
            <a:ext cx="4615525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Todas as cargas estão cobertas pelas nossas apólices de seguros RCTR-C e RCF-DC da seguradora SOMPO SEGUROS.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A segurança da carga é um fator primordial para nós, pensando nisso, a Prime Logística não mede esforços em investimentos nessa área, pois é nosso compromisso trazer toda segurança e confiabilidade aos nossos clientes assegurando as operações do começo ao fim.       , </a:t>
            </a:r>
            <a:br>
              <a:rPr lang="pt-BR" sz="1700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7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47D0BAB6-35CB-49C4-81AD-944BCEA859D1}"/>
              </a:ext>
            </a:extLst>
          </p:cNvPr>
          <p:cNvSpPr txBox="1"/>
          <p:nvPr/>
        </p:nvSpPr>
        <p:spPr>
          <a:xfrm>
            <a:off x="3448690" y="207681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LOGÍSTICA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INTERNACIONAL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F75E7EDD-3861-4D5A-9AFE-5A6EB1F3533F}"/>
              </a:ext>
            </a:extLst>
          </p:cNvPr>
          <p:cNvSpPr/>
          <p:nvPr/>
        </p:nvSpPr>
        <p:spPr>
          <a:xfrm rot="1763847">
            <a:off x="5518800" y="2289600"/>
            <a:ext cx="7079771" cy="13182192"/>
          </a:xfrm>
          <a:prstGeom prst="rect">
            <a:avLst/>
          </a:prstGeom>
          <a:solidFill>
            <a:srgbClr val="263387">
              <a:alpha val="82000"/>
            </a:srgbClr>
          </a:solidFill>
          <a:ln>
            <a:noFill/>
          </a:ln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7DF2AA67-5E69-4E9C-A817-19DC0A7601A2}"/>
              </a:ext>
            </a:extLst>
          </p:cNvPr>
          <p:cNvSpPr txBox="1"/>
          <p:nvPr/>
        </p:nvSpPr>
        <p:spPr>
          <a:xfrm>
            <a:off x="3351289" y="-3913266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TRANSPORTE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RODVIARIO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A6C5ACBC-1EFF-45D8-85F9-EBBE67AF8CEC}"/>
              </a:ext>
            </a:extLst>
          </p:cNvPr>
          <p:cNvSpPr txBox="1"/>
          <p:nvPr/>
        </p:nvSpPr>
        <p:spPr>
          <a:xfrm>
            <a:off x="17095583" y="3228428"/>
            <a:ext cx="3638105" cy="2746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cs typeface="Arial" panose="020B0604020202020204" pitchFamily="34" charset="0"/>
              </a:rPr>
              <a:t>*Importação</a:t>
            </a:r>
            <a:br>
              <a:rPr lang="pt-BR" sz="20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05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cs typeface="Arial" panose="020B0604020202020204" pitchFamily="34" charset="0"/>
              </a:rPr>
              <a:t>*DTA</a:t>
            </a:r>
          </a:p>
          <a:p>
            <a:endParaRPr lang="pt-BR" sz="105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cs typeface="Arial" panose="020B0604020202020204" pitchFamily="34" charset="0"/>
              </a:rPr>
              <a:t>*Exportação</a:t>
            </a:r>
          </a:p>
          <a:p>
            <a:endParaRPr lang="pt-BR" sz="105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cs typeface="Arial" panose="020B0604020202020204" pitchFamily="34" charset="0"/>
              </a:rPr>
              <a:t>*Cabotagem</a:t>
            </a:r>
          </a:p>
          <a:p>
            <a:endParaRPr lang="pt-BR" sz="105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cs typeface="Arial" panose="020B0604020202020204" pitchFamily="34" charset="0"/>
              </a:rPr>
              <a:t>*Carga FCL</a:t>
            </a:r>
          </a:p>
          <a:p>
            <a:endParaRPr lang="pt-BR" sz="105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cs typeface="Arial" panose="020B0604020202020204" pitchFamily="34" charset="0"/>
              </a:rPr>
              <a:t>*Carga LCL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9905321-B8DB-4E6A-8F21-CE388A6493CD}"/>
              </a:ext>
            </a:extLst>
          </p:cNvPr>
          <p:cNvSpPr txBox="1"/>
          <p:nvPr/>
        </p:nvSpPr>
        <p:spPr>
          <a:xfrm>
            <a:off x="8716691" y="2730127"/>
            <a:ext cx="327431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 FRETE MARÍTIMO E CABOTAGEM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FRETE AÉREO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AGENCIAMENTO DE CARGA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DESEMBARAÇO ADUANEIRO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2DE45114-21C1-4D9E-93E7-D794EB69DD16}"/>
              </a:ext>
            </a:extLst>
          </p:cNvPr>
          <p:cNvSpPr txBox="1"/>
          <p:nvPr/>
        </p:nvSpPr>
        <p:spPr>
          <a:xfrm>
            <a:off x="16266327" y="3016827"/>
            <a:ext cx="381668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Todas as cargas estão cobertas pelas nossas apólices de seguros RCTR-C e RCF-DC da seguradora SOMPO SEGUROS.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A segurança da carga é um fator primordial para nós, pensando nisso, a Prime Logística não mede esforços em investimentos nessa área, pois é nosso compromisso trazer toda segurança e confiabilidade aos nossos clientes assegurando as operações do começo ao fim.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7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5DF14F31-89B0-42EE-A736-DF9E123B85CC}"/>
              </a:ext>
            </a:extLst>
          </p:cNvPr>
          <p:cNvSpPr txBox="1"/>
          <p:nvPr/>
        </p:nvSpPr>
        <p:spPr>
          <a:xfrm>
            <a:off x="5002555" y="-4718235"/>
            <a:ext cx="2677896" cy="923330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SEGURO</a:t>
            </a:r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3" name="Gráfico 42" descr="Desbloquear">
            <a:extLst>
              <a:ext uri="{FF2B5EF4-FFF2-40B4-BE49-F238E27FC236}">
                <a16:creationId xmlns:a16="http://schemas.microsoft.com/office/drawing/2014/main" id="{7AC51F75-A4FB-4272-8F5F-E5193F390C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59829" y="-3906521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sp>
        <p:nvSpPr>
          <p:cNvPr id="44" name="CaixaDeTexto 43">
            <a:extLst>
              <a:ext uri="{FF2B5EF4-FFF2-40B4-BE49-F238E27FC236}">
                <a16:creationId xmlns:a16="http://schemas.microsoft.com/office/drawing/2014/main" id="{80692887-25FC-4A4F-8DBC-EC86515689E0}"/>
              </a:ext>
            </a:extLst>
          </p:cNvPr>
          <p:cNvSpPr txBox="1"/>
          <p:nvPr/>
        </p:nvSpPr>
        <p:spPr>
          <a:xfrm>
            <a:off x="16116439" y="3175747"/>
            <a:ext cx="381668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Todas as cargas estão cobertas pelas nossas apólices de seguros RCTR-C e RCF-DC da seguradora SOMPO SEGUROS.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A segurança da carga é um fator primordial para nós, pensando nisso, a Prime Logística não mede esforços em investimentos nessa área, pois é nosso compromisso trazer toda segurança e confiabilidade aos nossos clientes assegurando as operações do começo ao fim.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7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45" name="Meio-quadro 44">
            <a:extLst>
              <a:ext uri="{FF2B5EF4-FFF2-40B4-BE49-F238E27FC236}">
                <a16:creationId xmlns:a16="http://schemas.microsoft.com/office/drawing/2014/main" id="{57183AD9-1054-4265-A2F1-3E7A75D0BEA4}"/>
              </a:ext>
            </a:extLst>
          </p:cNvPr>
          <p:cNvSpPr/>
          <p:nvPr/>
        </p:nvSpPr>
        <p:spPr>
          <a:xfrm flipH="1">
            <a:off x="4666137" y="5734534"/>
            <a:ext cx="260350" cy="266700"/>
          </a:xfrm>
          <a:prstGeom prst="half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6766AA84-65A8-485B-B32A-59823B53BEF2}"/>
              </a:ext>
            </a:extLst>
          </p:cNvPr>
          <p:cNvSpPr txBox="1"/>
          <p:nvPr/>
        </p:nvSpPr>
        <p:spPr>
          <a:xfrm>
            <a:off x="3749308" y="5797097"/>
            <a:ext cx="117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CLIQUE PARA PASSAR</a:t>
            </a:r>
          </a:p>
        </p:txBody>
      </p:sp>
      <p:pic>
        <p:nvPicPr>
          <p:cNvPr id="8" name="Gráfico 7" descr="Rebocador">
            <a:extLst>
              <a:ext uri="{FF2B5EF4-FFF2-40B4-BE49-F238E27FC236}">
                <a16:creationId xmlns:a16="http://schemas.microsoft.com/office/drawing/2014/main" id="{66EAE358-7689-49FB-9396-315F16552E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88732" y="1444387"/>
            <a:ext cx="914400" cy="914400"/>
          </a:xfrm>
          <a:prstGeom prst="rect">
            <a:avLst/>
          </a:prstGeom>
        </p:spPr>
      </p:pic>
      <p:sp>
        <p:nvSpPr>
          <p:cNvPr id="49" name="CaixaDeTexto 48">
            <a:extLst>
              <a:ext uri="{FF2B5EF4-FFF2-40B4-BE49-F238E27FC236}">
                <a16:creationId xmlns:a16="http://schemas.microsoft.com/office/drawing/2014/main" id="{11C412E2-4BC9-4008-A539-190B0FF81CE0}"/>
              </a:ext>
            </a:extLst>
          </p:cNvPr>
          <p:cNvSpPr txBox="1"/>
          <p:nvPr/>
        </p:nvSpPr>
        <p:spPr>
          <a:xfrm>
            <a:off x="3351289" y="-5132468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TRANSPORTE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RODVIARIO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0" name="Gráfico 49" descr="Caminhão">
            <a:extLst>
              <a:ext uri="{FF2B5EF4-FFF2-40B4-BE49-F238E27FC236}">
                <a16:creationId xmlns:a16="http://schemas.microsoft.com/office/drawing/2014/main" id="{BF702BE7-03CA-43D0-A39D-CC7165182E3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72984" y="-4042015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pic>
        <p:nvPicPr>
          <p:cNvPr id="51" name="Gráfico 50" descr="Caminhão">
            <a:extLst>
              <a:ext uri="{FF2B5EF4-FFF2-40B4-BE49-F238E27FC236}">
                <a16:creationId xmlns:a16="http://schemas.microsoft.com/office/drawing/2014/main" id="{A909995E-3067-4B8A-99F6-3ECF7C225C3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72984" y="-4631951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pic>
        <p:nvPicPr>
          <p:cNvPr id="60" name="Imagem 59">
            <a:extLst>
              <a:ext uri="{FF2B5EF4-FFF2-40B4-BE49-F238E27FC236}">
                <a16:creationId xmlns:a16="http://schemas.microsoft.com/office/drawing/2014/main" id="{1284868C-9C89-4F88-B16E-A8A4029D4C5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86" y="2775039"/>
            <a:ext cx="2420551" cy="1642357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57" name="Imagem 56" descr="El seguro que protege su crédito | Saber más, ser más">
            <a:extLst>
              <a:ext uri="{FF2B5EF4-FFF2-40B4-BE49-F238E27FC236}">
                <a16:creationId xmlns:a16="http://schemas.microsoft.com/office/drawing/2014/main" id="{93C212A9-F67E-4087-BDA7-65F5FE7ED1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94" t="1148" r="18929" b="10712"/>
          <a:stretch/>
        </p:blipFill>
        <p:spPr bwMode="auto">
          <a:xfrm rot="8223345">
            <a:off x="-644731" y="3185611"/>
            <a:ext cx="1630527" cy="3609455"/>
          </a:xfrm>
          <a:custGeom>
            <a:avLst/>
            <a:gdLst>
              <a:gd name="connsiteX0" fmla="*/ 815360 w 1372146"/>
              <a:gd name="connsiteY0" fmla="*/ 3032064 h 3032064"/>
              <a:gd name="connsiteX1" fmla="*/ 61838 w 1372146"/>
              <a:gd name="connsiteY1" fmla="*/ 2346360 h 3032064"/>
              <a:gd name="connsiteX2" fmla="*/ 131696 w 1372146"/>
              <a:gd name="connsiteY2" fmla="*/ 2261564 h 3032064"/>
              <a:gd name="connsiteX3" fmla="*/ 80064 w 1372146"/>
              <a:gd name="connsiteY3" fmla="*/ 769946 h 3032064"/>
              <a:gd name="connsiteX4" fmla="*/ 0 w 1372146"/>
              <a:gd name="connsiteY4" fmla="*/ 689136 h 3032064"/>
              <a:gd name="connsiteX5" fmla="*/ 627114 w 1372146"/>
              <a:gd name="connsiteY5" fmla="*/ 0 h 3032064"/>
              <a:gd name="connsiteX6" fmla="*/ 683479 w 1372146"/>
              <a:gd name="connsiteY6" fmla="*/ 0 h 3032064"/>
              <a:gd name="connsiteX7" fmla="*/ 811403 w 1372146"/>
              <a:gd name="connsiteY7" fmla="*/ 128646 h 3032064"/>
              <a:gd name="connsiteX8" fmla="*/ 815360 w 1372146"/>
              <a:gd name="connsiteY8" fmla="*/ 3032064 h 303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2146" h="3032064">
                <a:moveTo>
                  <a:pt x="815360" y="3032064"/>
                </a:moveTo>
                <a:lnTo>
                  <a:pt x="61838" y="2346360"/>
                </a:lnTo>
                <a:lnTo>
                  <a:pt x="131696" y="2261564"/>
                </a:lnTo>
                <a:cubicBezTo>
                  <a:pt x="469594" y="1807337"/>
                  <a:pt x="447950" y="1182080"/>
                  <a:pt x="80064" y="769946"/>
                </a:cubicBezTo>
                <a:lnTo>
                  <a:pt x="0" y="689136"/>
                </a:lnTo>
                <a:lnTo>
                  <a:pt x="627114" y="0"/>
                </a:lnTo>
                <a:lnTo>
                  <a:pt x="683479" y="0"/>
                </a:lnTo>
                <a:lnTo>
                  <a:pt x="811403" y="128646"/>
                </a:lnTo>
                <a:cubicBezTo>
                  <a:pt x="1550105" y="950135"/>
                  <a:pt x="1566627" y="2206496"/>
                  <a:pt x="815360" y="303206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Imagem 58" descr="Caminhão, Estrada, Veículo, Neve, Branco">
            <a:extLst>
              <a:ext uri="{FF2B5EF4-FFF2-40B4-BE49-F238E27FC236}">
                <a16:creationId xmlns:a16="http://schemas.microsoft.com/office/drawing/2014/main" id="{47EC1BCE-4058-42DD-9257-7E67F411F3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duotone>
              <a:prstClr val="black"/>
              <a:srgbClr val="A5A5A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8" t="7019" r="2089" b="2865"/>
          <a:stretch/>
        </p:blipFill>
        <p:spPr bwMode="auto">
          <a:xfrm rot="1936569">
            <a:off x="1821012" y="3199435"/>
            <a:ext cx="1809430" cy="3571267"/>
          </a:xfrm>
          <a:custGeom>
            <a:avLst/>
            <a:gdLst>
              <a:gd name="connsiteX0" fmla="*/ 367726 w 1519982"/>
              <a:gd name="connsiteY0" fmla="*/ 519283 h 3005347"/>
              <a:gd name="connsiteX1" fmla="*/ 1159017 w 1519982"/>
              <a:gd name="connsiteY1" fmla="*/ 0 h 3005347"/>
              <a:gd name="connsiteX2" fmla="*/ 730760 w 1519982"/>
              <a:gd name="connsiteY2" fmla="*/ 2875001 h 3005347"/>
              <a:gd name="connsiteX3" fmla="*/ 552651 w 1519982"/>
              <a:gd name="connsiteY3" fmla="*/ 3005347 h 3005347"/>
              <a:gd name="connsiteX4" fmla="*/ 552650 w 1519982"/>
              <a:gd name="connsiteY4" fmla="*/ 3005347 h 3005347"/>
              <a:gd name="connsiteX5" fmla="*/ 0 w 1519982"/>
              <a:gd name="connsiteY5" fmla="*/ 2163209 h 3005347"/>
              <a:gd name="connsiteX6" fmla="*/ 10923 w 1519982"/>
              <a:gd name="connsiteY6" fmla="*/ 2156787 h 3005347"/>
              <a:gd name="connsiteX7" fmla="*/ 371138 w 1519982"/>
              <a:gd name="connsiteY7" fmla="*/ 523941 h 300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982" h="3005347">
                <a:moveTo>
                  <a:pt x="367726" y="519283"/>
                </a:moveTo>
                <a:lnTo>
                  <a:pt x="1159017" y="0"/>
                </a:lnTo>
                <a:cubicBezTo>
                  <a:pt x="1778282" y="943646"/>
                  <a:pt x="1578381" y="2185226"/>
                  <a:pt x="730760" y="2875001"/>
                </a:cubicBezTo>
                <a:lnTo>
                  <a:pt x="552651" y="3005347"/>
                </a:lnTo>
                <a:lnTo>
                  <a:pt x="552650" y="3005347"/>
                </a:lnTo>
                <a:lnTo>
                  <a:pt x="0" y="2163209"/>
                </a:lnTo>
                <a:lnTo>
                  <a:pt x="10923" y="2156787"/>
                </a:lnTo>
                <a:cubicBezTo>
                  <a:pt x="563635" y="1794071"/>
                  <a:pt x="724909" y="1063021"/>
                  <a:pt x="371138" y="52394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Imagem 60" descr="Navio De Recipiente">
            <a:extLst>
              <a:ext uri="{FF2B5EF4-FFF2-40B4-BE49-F238E27FC236}">
                <a16:creationId xmlns:a16="http://schemas.microsoft.com/office/drawing/2014/main" id="{90CF7C9F-1A26-4166-A989-EFBD6D83D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92" t="233" r="36081" b="208"/>
          <a:stretch>
            <a:fillRect/>
          </a:stretch>
        </p:blipFill>
        <p:spPr bwMode="auto">
          <a:xfrm rot="20189105">
            <a:off x="1946217" y="-161587"/>
            <a:ext cx="2539166" cy="4062127"/>
          </a:xfrm>
          <a:custGeom>
            <a:avLst/>
            <a:gdLst>
              <a:gd name="connsiteX0" fmla="*/ 391671 w 1713610"/>
              <a:gd name="connsiteY0" fmla="*/ 0 h 2841195"/>
              <a:gd name="connsiteX1" fmla="*/ 1543800 w 1713610"/>
              <a:gd name="connsiteY1" fmla="*/ 2841195 h 2841195"/>
              <a:gd name="connsiteX2" fmla="*/ 670069 w 1713610"/>
              <a:gd name="connsiteY2" fmla="*/ 2477339 h 2841195"/>
              <a:gd name="connsiteX3" fmla="*/ 708312 w 1713610"/>
              <a:gd name="connsiteY3" fmla="*/ 2370204 h 2841195"/>
              <a:gd name="connsiteX4" fmla="*/ 11923 w 1713610"/>
              <a:gd name="connsiteY4" fmla="*/ 944811 h 2841195"/>
              <a:gd name="connsiteX5" fmla="*/ 0 w 1713610"/>
              <a:gd name="connsiteY5" fmla="*/ 940521 h 2841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3610" h="2841195">
                <a:moveTo>
                  <a:pt x="391671" y="0"/>
                </a:moveTo>
                <a:cubicBezTo>
                  <a:pt x="1490815" y="457728"/>
                  <a:pt x="2006641" y="1729774"/>
                  <a:pt x="1543800" y="2841195"/>
                </a:cubicBezTo>
                <a:lnTo>
                  <a:pt x="670069" y="2477339"/>
                </a:lnTo>
                <a:lnTo>
                  <a:pt x="708312" y="2370204"/>
                </a:lnTo>
                <a:cubicBezTo>
                  <a:pt x="878051" y="1803158"/>
                  <a:pt x="584075" y="1183078"/>
                  <a:pt x="11923" y="944811"/>
                </a:cubicBezTo>
                <a:lnTo>
                  <a:pt x="0" y="940521"/>
                </a:lnTo>
                <a:close/>
              </a:path>
            </a:pathLst>
          </a:custGeom>
          <a:noFill/>
          <a:effectLst>
            <a:outerShdw blurRad="558800" dist="114300" dir="5760000" sx="102000" sy="102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Imagem 61" descr="Ikea, Armazém, Industrial, Tempe">
            <a:extLst>
              <a:ext uri="{FF2B5EF4-FFF2-40B4-BE49-F238E27FC236}">
                <a16:creationId xmlns:a16="http://schemas.microsoft.com/office/drawing/2014/main" id="{6A30A245-8DAB-402D-8B37-DBBC999066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1" t="3033" r="1304" b="1185"/>
          <a:stretch/>
        </p:blipFill>
        <p:spPr bwMode="auto">
          <a:xfrm rot="12796243">
            <a:off x="-710979" y="645712"/>
            <a:ext cx="1827467" cy="3564505"/>
          </a:xfrm>
          <a:custGeom>
            <a:avLst/>
            <a:gdLst>
              <a:gd name="connsiteX0" fmla="*/ 528004 w 1529769"/>
              <a:gd name="connsiteY0" fmla="*/ 2994305 h 2994305"/>
              <a:gd name="connsiteX1" fmla="*/ 0 w 1529769"/>
              <a:gd name="connsiteY1" fmla="*/ 2178482 h 2994305"/>
              <a:gd name="connsiteX2" fmla="*/ 5003 w 1529769"/>
              <a:gd name="connsiteY2" fmla="*/ 2175600 h 2994305"/>
              <a:gd name="connsiteX3" fmla="*/ 396190 w 1529769"/>
              <a:gd name="connsiteY3" fmla="*/ 642352 h 2994305"/>
              <a:gd name="connsiteX4" fmla="*/ 341106 w 1529769"/>
              <a:gd name="connsiteY4" fmla="*/ 547294 h 2994305"/>
              <a:gd name="connsiteX5" fmla="*/ 1186735 w 1529769"/>
              <a:gd name="connsiteY5" fmla="*/ 0 h 2994305"/>
              <a:gd name="connsiteX6" fmla="*/ 528004 w 1529769"/>
              <a:gd name="connsiteY6" fmla="*/ 2994305 h 29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9769" h="2994305">
                <a:moveTo>
                  <a:pt x="528004" y="2994305"/>
                </a:moveTo>
                <a:lnTo>
                  <a:pt x="0" y="2178482"/>
                </a:lnTo>
                <a:lnTo>
                  <a:pt x="5003" y="2175600"/>
                </a:lnTo>
                <a:cubicBezTo>
                  <a:pt x="512486" y="1847155"/>
                  <a:pt x="673960" y="1181575"/>
                  <a:pt x="396190" y="642352"/>
                </a:cubicBezTo>
                <a:lnTo>
                  <a:pt x="341106" y="547294"/>
                </a:lnTo>
                <a:lnTo>
                  <a:pt x="1186735" y="0"/>
                </a:lnTo>
                <a:cubicBezTo>
                  <a:pt x="1833656" y="999563"/>
                  <a:pt x="1538732" y="2340159"/>
                  <a:pt x="528004" y="29943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CaixaDeTexto 66">
            <a:extLst>
              <a:ext uri="{FF2B5EF4-FFF2-40B4-BE49-F238E27FC236}">
                <a16:creationId xmlns:a16="http://schemas.microsoft.com/office/drawing/2014/main" id="{20E8478D-FCB6-43CF-B617-2DE890B85A8C}"/>
              </a:ext>
            </a:extLst>
          </p:cNvPr>
          <p:cNvSpPr txBox="1"/>
          <p:nvPr/>
        </p:nvSpPr>
        <p:spPr>
          <a:xfrm>
            <a:off x="3205467" y="-4782762"/>
            <a:ext cx="5355791" cy="646331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ARMAZEM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8" name="Gráfico 67" descr="Caixa">
            <a:extLst>
              <a:ext uri="{FF2B5EF4-FFF2-40B4-BE49-F238E27FC236}">
                <a16:creationId xmlns:a16="http://schemas.microsoft.com/office/drawing/2014/main" id="{102D47D6-4F67-461F-8093-87F9E219684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468463" y="-4241782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sp>
        <p:nvSpPr>
          <p:cNvPr id="69" name="Seta: Pentágono 68">
            <a:extLst>
              <a:ext uri="{FF2B5EF4-FFF2-40B4-BE49-F238E27FC236}">
                <a16:creationId xmlns:a16="http://schemas.microsoft.com/office/drawing/2014/main" id="{78CA2F5D-F7AE-4F28-B8E5-E7F5B9DFAA4D}"/>
              </a:ext>
            </a:extLst>
          </p:cNvPr>
          <p:cNvSpPr/>
          <p:nvPr/>
        </p:nvSpPr>
        <p:spPr>
          <a:xfrm flipH="1">
            <a:off x="14278189" y="2691420"/>
            <a:ext cx="6818323" cy="3705089"/>
          </a:xfrm>
          <a:prstGeom prst="homePlate">
            <a:avLst/>
          </a:prstGeom>
          <a:solidFill>
            <a:srgbClr val="26378E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id="{E71DC455-2CCF-403C-AAA6-4C4E90266D78}"/>
              </a:ext>
            </a:extLst>
          </p:cNvPr>
          <p:cNvSpPr/>
          <p:nvPr/>
        </p:nvSpPr>
        <p:spPr>
          <a:xfrm>
            <a:off x="16150624" y="2845277"/>
            <a:ext cx="340552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*Cheio e Vazio</a:t>
            </a:r>
          </a:p>
          <a:p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*Retirada / Entrega de Contêineres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*Estufagem e Desova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*Transbordo de Contêiner e Carga Solta 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*Instalações para armazenagem de Contêineres </a:t>
            </a:r>
            <a:r>
              <a:rPr lang="pt-BR" b="1" dirty="0" err="1">
                <a:solidFill>
                  <a:schemeClr val="bg1"/>
                </a:solidFill>
                <a:cs typeface="Arial" panose="020B0604020202020204" pitchFamily="34" charset="0"/>
              </a:rPr>
              <a:t>Reefers</a:t>
            </a: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E1B260C9-60DB-4191-AE8E-726D0DDD05DB}"/>
              </a:ext>
            </a:extLst>
          </p:cNvPr>
          <p:cNvSpPr txBox="1"/>
          <p:nvPr/>
        </p:nvSpPr>
        <p:spPr>
          <a:xfrm>
            <a:off x="3205467" y="-3073705"/>
            <a:ext cx="5355791" cy="646331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ARMAZÉM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D7BE0EE7-2A27-418B-A374-08FC12DDC992}"/>
              </a:ext>
            </a:extLst>
          </p:cNvPr>
          <p:cNvSpPr txBox="1"/>
          <p:nvPr/>
        </p:nvSpPr>
        <p:spPr>
          <a:xfrm>
            <a:off x="3351289" y="-3376239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TRANSPORTE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RODOVIÁRIO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AEFA085A-65E1-4761-A7AC-57606B59DA64}"/>
              </a:ext>
            </a:extLst>
          </p:cNvPr>
          <p:cNvSpPr/>
          <p:nvPr/>
        </p:nvSpPr>
        <p:spPr>
          <a:xfrm>
            <a:off x="15918604" y="2845277"/>
            <a:ext cx="340552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*Cheio e Vazio</a:t>
            </a:r>
          </a:p>
          <a:p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*Retirada / Entrega de Contêineres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*Estufagem e Desova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*Transbordo de Contêiner e Carga Solta 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*Instalações para armazenagem de Contêineres </a:t>
            </a:r>
            <a:r>
              <a:rPr lang="pt-BR" b="1" dirty="0" err="1">
                <a:solidFill>
                  <a:schemeClr val="bg1"/>
                </a:solidFill>
                <a:cs typeface="Arial" panose="020B0604020202020204" pitchFamily="34" charset="0"/>
              </a:rPr>
              <a:t>Reefer’s</a:t>
            </a: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092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F6C760F1-6C1E-45F5-AE7E-03B155DD7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455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602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-151988" y="-4781790"/>
            <a:ext cx="7079771" cy="14971052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3" name="Retângulo 25">
            <a:extLst>
              <a:ext uri="{FF2B5EF4-FFF2-40B4-BE49-F238E27FC236}">
                <a16:creationId xmlns:a16="http://schemas.microsoft.com/office/drawing/2014/main" id="{DEAC1FFF-2AE2-484F-AC80-B694313C1391}"/>
              </a:ext>
            </a:extLst>
          </p:cNvPr>
          <p:cNvSpPr/>
          <p:nvPr/>
        </p:nvSpPr>
        <p:spPr>
          <a:xfrm>
            <a:off x="7680450" y="-9214148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6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CBDF4040-4E9E-48B3-BA66-0CD141A53377}"/>
              </a:ext>
            </a:extLst>
          </p:cNvPr>
          <p:cNvSpPr txBox="1"/>
          <p:nvPr/>
        </p:nvSpPr>
        <p:spPr>
          <a:xfrm>
            <a:off x="3404659" y="-4644307"/>
            <a:ext cx="53557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</a:rPr>
              <a:t>SEGURO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602C92D6-CAF6-48DC-AEC5-E8DA5BF007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661" y="78798"/>
            <a:ext cx="1963805" cy="1365589"/>
          </a:xfrm>
          <a:prstGeom prst="rect">
            <a:avLst/>
          </a:prstGeom>
        </p:spPr>
      </p:pic>
      <p:sp>
        <p:nvSpPr>
          <p:cNvPr id="36" name="Retângulo 35">
            <a:extLst>
              <a:ext uri="{FF2B5EF4-FFF2-40B4-BE49-F238E27FC236}">
                <a16:creationId xmlns:a16="http://schemas.microsoft.com/office/drawing/2014/main" id="{FACDAEF6-B4B9-485E-A2BD-AC6DB9B6B944}"/>
              </a:ext>
            </a:extLst>
          </p:cNvPr>
          <p:cNvSpPr/>
          <p:nvPr/>
        </p:nvSpPr>
        <p:spPr>
          <a:xfrm>
            <a:off x="5175405" y="10168985"/>
            <a:ext cx="7079771" cy="12268200"/>
          </a:xfrm>
          <a:prstGeom prst="rect">
            <a:avLst/>
          </a:prstGeom>
          <a:solidFill>
            <a:srgbClr val="BFBFBF">
              <a:alpha val="82000"/>
            </a:srgbClr>
          </a:solidFill>
          <a:ln>
            <a:noFill/>
          </a:ln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7" name="Subtítulo 10">
            <a:extLst>
              <a:ext uri="{FF2B5EF4-FFF2-40B4-BE49-F238E27FC236}">
                <a16:creationId xmlns:a16="http://schemas.microsoft.com/office/drawing/2014/main" id="{7F55CBE9-42E5-491D-A369-AE1174903966}"/>
              </a:ext>
            </a:extLst>
          </p:cNvPr>
          <p:cNvSpPr txBox="1">
            <a:spLocks/>
          </p:cNvSpPr>
          <p:nvPr/>
        </p:nvSpPr>
        <p:spPr>
          <a:xfrm>
            <a:off x="5544807" y="10662189"/>
            <a:ext cx="6359266" cy="3196968"/>
          </a:xfrm>
          <a:prstGeom prst="rect">
            <a:avLst/>
          </a:prstGeom>
        </p:spPr>
        <p:txBody>
          <a:bodyPr vert="horz" lIns="95366" tIns="47683" rIns="95366" bIns="47683" rtlCol="0">
            <a:normAutofit/>
          </a:bodyPr>
          <a:lstStyle>
            <a:lvl1pPr marL="194379" indent="-194379" algn="l" defTabSz="777514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Char char="•"/>
              <a:defRPr sz="27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3136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3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893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650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9407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8164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922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5679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4436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dirty="0">
                <a:cs typeface="Arial" panose="020B0604020202020204" pitchFamily="34" charset="0"/>
              </a:rPr>
              <a:t>Todas as cargas estão cobertas pelas nossas apólices de seguros RCTR-C e RCF-DC da seguradora SOMPO SEGUROS. </a:t>
            </a:r>
            <a:br>
              <a:rPr lang="pt-BR" sz="1800" dirty="0">
                <a:cs typeface="Arial" panose="020B0604020202020204" pitchFamily="34" charset="0"/>
              </a:rPr>
            </a:br>
            <a:br>
              <a:rPr lang="pt-BR" sz="1800" dirty="0">
                <a:cs typeface="Arial" panose="020B0604020202020204" pitchFamily="34" charset="0"/>
              </a:rPr>
            </a:br>
            <a:r>
              <a:rPr lang="pt-BR" sz="1800" dirty="0">
                <a:cs typeface="Arial" panose="020B0604020202020204" pitchFamily="34" charset="0"/>
              </a:rPr>
              <a:t>A segurança da carga é um fator primordial para nós, pensando nisso, a Prime Logística não mede esforços em investimentos nessa área, pois é nosso compromisso trazer toda segurança e confiabilidade aos nossos clientes assegurando as operações do começo ao fim.       , </a:t>
            </a:r>
            <a:br>
              <a:rPr lang="pt-BR" sz="1800" dirty="0">
                <a:cs typeface="Arial" panose="020B0604020202020204" pitchFamily="34" charset="0"/>
              </a:rPr>
            </a:br>
            <a:br>
              <a:rPr lang="pt-BR" sz="1800" dirty="0">
                <a:cs typeface="Arial" panose="020B0604020202020204" pitchFamily="34" charset="0"/>
              </a:rPr>
            </a:br>
            <a:br>
              <a:rPr lang="pt-BR" sz="1800" dirty="0">
                <a:cs typeface="Arial" panose="020B0604020202020204" pitchFamily="34" charset="0"/>
              </a:rPr>
            </a:br>
            <a:endParaRPr lang="pt-BR" sz="1800" dirty="0">
              <a:cs typeface="Arial" panose="020B0604020202020204" pitchFamily="34" charset="0"/>
            </a:endParaRPr>
          </a:p>
        </p:txBody>
      </p:sp>
      <p:sp>
        <p:nvSpPr>
          <p:cNvPr id="38" name="Seta: Pentágono 37">
            <a:extLst>
              <a:ext uri="{FF2B5EF4-FFF2-40B4-BE49-F238E27FC236}">
                <a16:creationId xmlns:a16="http://schemas.microsoft.com/office/drawing/2014/main" id="{BAE769FE-E01D-4C93-8C23-08DE36E1CFB5}"/>
              </a:ext>
            </a:extLst>
          </p:cNvPr>
          <p:cNvSpPr/>
          <p:nvPr/>
        </p:nvSpPr>
        <p:spPr>
          <a:xfrm flipH="1">
            <a:off x="13527313" y="2749337"/>
            <a:ext cx="7292119" cy="3705089"/>
          </a:xfrm>
          <a:prstGeom prst="homePlate">
            <a:avLst/>
          </a:prstGeom>
          <a:solidFill>
            <a:srgbClr val="26378E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1917A055-0597-40E8-A293-E45DF37E8244}"/>
              </a:ext>
            </a:extLst>
          </p:cNvPr>
          <p:cNvSpPr txBox="1"/>
          <p:nvPr/>
        </p:nvSpPr>
        <p:spPr>
          <a:xfrm>
            <a:off x="21857099" y="3204883"/>
            <a:ext cx="4615525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Todas as cargas estão cobertas pelas nossas apólices de seguros RCTR-C e RCF-DC da seguradora SOMPO SEGUROS.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A segurança da carga é um fator primordial para nós, pensando nisso, a Prime Logística não mede esforços em investimentos nessa área, pois é nosso compromisso trazer toda segurança e confiabilidade aos nossos clientes assegurando as operações do começo ao fim.       , </a:t>
            </a:r>
            <a:br>
              <a:rPr lang="pt-BR" sz="1700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7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F5A863A5-C963-4DD4-A73F-C1A33F046A2F}"/>
              </a:ext>
            </a:extLst>
          </p:cNvPr>
          <p:cNvSpPr txBox="1"/>
          <p:nvPr/>
        </p:nvSpPr>
        <p:spPr>
          <a:xfrm>
            <a:off x="8458200" y="3531981"/>
            <a:ext cx="4267214" cy="2741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61DDBBB-1087-4290-B325-8411F561A18D}"/>
              </a:ext>
            </a:extLst>
          </p:cNvPr>
          <p:cNvSpPr txBox="1"/>
          <p:nvPr/>
        </p:nvSpPr>
        <p:spPr>
          <a:xfrm>
            <a:off x="3205467" y="525838"/>
            <a:ext cx="5355791" cy="646331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ARMAZÉM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Gráfico 4" descr="Caixa">
            <a:extLst>
              <a:ext uri="{FF2B5EF4-FFF2-40B4-BE49-F238E27FC236}">
                <a16:creationId xmlns:a16="http://schemas.microsoft.com/office/drawing/2014/main" id="{94005CFB-10D1-40C0-87E1-ABC6A6A650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68463" y="1066818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sp>
        <p:nvSpPr>
          <p:cNvPr id="41" name="CaixaDeTexto 40">
            <a:extLst>
              <a:ext uri="{FF2B5EF4-FFF2-40B4-BE49-F238E27FC236}">
                <a16:creationId xmlns:a16="http://schemas.microsoft.com/office/drawing/2014/main" id="{EE47DD30-C0B9-4EB6-B710-3C66144C8469}"/>
              </a:ext>
            </a:extLst>
          </p:cNvPr>
          <p:cNvSpPr txBox="1"/>
          <p:nvPr/>
        </p:nvSpPr>
        <p:spPr>
          <a:xfrm>
            <a:off x="16233399" y="3223786"/>
            <a:ext cx="3638105" cy="2746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cs typeface="Arial" panose="020B0604020202020204" pitchFamily="34" charset="0"/>
              </a:rPr>
              <a:t>*Importação</a:t>
            </a:r>
            <a:br>
              <a:rPr lang="pt-BR" sz="20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05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cs typeface="Arial" panose="020B0604020202020204" pitchFamily="34" charset="0"/>
              </a:rPr>
              <a:t>*DTA</a:t>
            </a:r>
          </a:p>
          <a:p>
            <a:endParaRPr lang="pt-BR" sz="105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cs typeface="Arial" panose="020B0604020202020204" pitchFamily="34" charset="0"/>
              </a:rPr>
              <a:t>*Exportação</a:t>
            </a:r>
          </a:p>
          <a:p>
            <a:endParaRPr lang="pt-BR" sz="105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cs typeface="Arial" panose="020B0604020202020204" pitchFamily="34" charset="0"/>
              </a:rPr>
              <a:t>*Cabotagem</a:t>
            </a:r>
          </a:p>
          <a:p>
            <a:endParaRPr lang="pt-BR" sz="105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cs typeface="Arial" panose="020B0604020202020204" pitchFamily="34" charset="0"/>
              </a:rPr>
              <a:t>*Carga FCL</a:t>
            </a:r>
          </a:p>
          <a:p>
            <a:endParaRPr lang="pt-BR" sz="105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2000" b="1" dirty="0">
                <a:solidFill>
                  <a:schemeClr val="bg1"/>
                </a:solidFill>
                <a:cs typeface="Arial" panose="020B0604020202020204" pitchFamily="34" charset="0"/>
              </a:rPr>
              <a:t>*Carga LCL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E80AB71E-924E-40C9-94CF-9D8FE4BE03A1}"/>
              </a:ext>
            </a:extLst>
          </p:cNvPr>
          <p:cNvSpPr txBox="1"/>
          <p:nvPr/>
        </p:nvSpPr>
        <p:spPr>
          <a:xfrm>
            <a:off x="5111509" y="-3031577"/>
            <a:ext cx="2677896" cy="923330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SEGURO</a:t>
            </a:r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3" name="Gráfico 42" descr="Desbloquear">
            <a:extLst>
              <a:ext uri="{FF2B5EF4-FFF2-40B4-BE49-F238E27FC236}">
                <a16:creationId xmlns:a16="http://schemas.microsoft.com/office/drawing/2014/main" id="{42236F92-6DD4-4DD9-BCD3-94A81BAECC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68230" y="-2130690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sp>
        <p:nvSpPr>
          <p:cNvPr id="44" name="CaixaDeTexto 43">
            <a:extLst>
              <a:ext uri="{FF2B5EF4-FFF2-40B4-BE49-F238E27FC236}">
                <a16:creationId xmlns:a16="http://schemas.microsoft.com/office/drawing/2014/main" id="{CA8ADC34-5C2D-42F7-BF51-20774221DFEF}"/>
              </a:ext>
            </a:extLst>
          </p:cNvPr>
          <p:cNvSpPr txBox="1"/>
          <p:nvPr/>
        </p:nvSpPr>
        <p:spPr>
          <a:xfrm>
            <a:off x="3351289" y="-5132456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TRANSPORTE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RODVIARIO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5" name="Gráfico 44" descr="Caminhão">
            <a:extLst>
              <a:ext uri="{FF2B5EF4-FFF2-40B4-BE49-F238E27FC236}">
                <a16:creationId xmlns:a16="http://schemas.microsoft.com/office/drawing/2014/main" id="{72EC21F0-3BAE-417F-9A46-6CFC86D94CE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72984" y="-4042003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sp>
        <p:nvSpPr>
          <p:cNvPr id="47" name="Meio-quadro 46">
            <a:extLst>
              <a:ext uri="{FF2B5EF4-FFF2-40B4-BE49-F238E27FC236}">
                <a16:creationId xmlns:a16="http://schemas.microsoft.com/office/drawing/2014/main" id="{465056A2-F77F-4B3D-9F28-68B4E0D9BF3A}"/>
              </a:ext>
            </a:extLst>
          </p:cNvPr>
          <p:cNvSpPr/>
          <p:nvPr/>
        </p:nvSpPr>
        <p:spPr>
          <a:xfrm flipH="1">
            <a:off x="4666137" y="5734534"/>
            <a:ext cx="260350" cy="266700"/>
          </a:xfrm>
          <a:prstGeom prst="half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C9D09DD2-B9A0-4735-8175-239383E76A1F}"/>
              </a:ext>
            </a:extLst>
          </p:cNvPr>
          <p:cNvSpPr txBox="1"/>
          <p:nvPr/>
        </p:nvSpPr>
        <p:spPr>
          <a:xfrm>
            <a:off x="3749308" y="5797097"/>
            <a:ext cx="117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CLIQUE PARA PASSAR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6DDBF886-B853-4C5D-8497-A0B2FBCC6CEF}"/>
              </a:ext>
            </a:extLst>
          </p:cNvPr>
          <p:cNvSpPr txBox="1"/>
          <p:nvPr/>
        </p:nvSpPr>
        <p:spPr>
          <a:xfrm>
            <a:off x="3448690" y="-6993219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FRETE 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INTERNACIONAL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077D97E1-E4E0-425A-91E4-79AF7F37AAD2}"/>
              </a:ext>
            </a:extLst>
          </p:cNvPr>
          <p:cNvSpPr txBox="1"/>
          <p:nvPr/>
        </p:nvSpPr>
        <p:spPr>
          <a:xfrm>
            <a:off x="8511900" y="11849982"/>
            <a:ext cx="327431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 TRANSPORTE MARITIMO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TRANSPORTE AÉREO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AGENCIAMENTO DE CARGA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DESEMBARAÇO ADUANEIRO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FRETE MARITIMO CABOTAGEM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</p:txBody>
      </p:sp>
      <p:pic>
        <p:nvPicPr>
          <p:cNvPr id="52" name="Gráfico 51" descr="Rebocador">
            <a:extLst>
              <a:ext uri="{FF2B5EF4-FFF2-40B4-BE49-F238E27FC236}">
                <a16:creationId xmlns:a16="http://schemas.microsoft.com/office/drawing/2014/main" id="{391B7CFE-96E0-4711-8036-B762513988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688732" y="-5756513"/>
            <a:ext cx="914400" cy="914400"/>
          </a:xfrm>
          <a:prstGeom prst="rect">
            <a:avLst/>
          </a:prstGeom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8D96ADEB-3944-4FA0-8EA2-8D4B255E914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86" y="2775039"/>
            <a:ext cx="2420551" cy="1642357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55" name="Imagem 54" descr="Navio De Recipiente">
            <a:extLst>
              <a:ext uri="{FF2B5EF4-FFF2-40B4-BE49-F238E27FC236}">
                <a16:creationId xmlns:a16="http://schemas.microsoft.com/office/drawing/2014/main" id="{3CEEC961-83BD-4A5C-BF68-D8DFE1E14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92" t="233" r="36081" b="208"/>
          <a:stretch>
            <a:fillRect/>
          </a:stretch>
        </p:blipFill>
        <p:spPr bwMode="auto">
          <a:xfrm rot="4011002">
            <a:off x="1775180" y="3205113"/>
            <a:ext cx="2046790" cy="3379473"/>
          </a:xfrm>
          <a:custGeom>
            <a:avLst/>
            <a:gdLst>
              <a:gd name="connsiteX0" fmla="*/ 391671 w 1713610"/>
              <a:gd name="connsiteY0" fmla="*/ 0 h 2841195"/>
              <a:gd name="connsiteX1" fmla="*/ 1543800 w 1713610"/>
              <a:gd name="connsiteY1" fmla="*/ 2841195 h 2841195"/>
              <a:gd name="connsiteX2" fmla="*/ 670069 w 1713610"/>
              <a:gd name="connsiteY2" fmla="*/ 2477339 h 2841195"/>
              <a:gd name="connsiteX3" fmla="*/ 708312 w 1713610"/>
              <a:gd name="connsiteY3" fmla="*/ 2370204 h 2841195"/>
              <a:gd name="connsiteX4" fmla="*/ 11923 w 1713610"/>
              <a:gd name="connsiteY4" fmla="*/ 944811 h 2841195"/>
              <a:gd name="connsiteX5" fmla="*/ 0 w 1713610"/>
              <a:gd name="connsiteY5" fmla="*/ 940521 h 2841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3610" h="2841195">
                <a:moveTo>
                  <a:pt x="391671" y="0"/>
                </a:moveTo>
                <a:cubicBezTo>
                  <a:pt x="1490815" y="457728"/>
                  <a:pt x="2006641" y="1729774"/>
                  <a:pt x="1543800" y="2841195"/>
                </a:cubicBezTo>
                <a:lnTo>
                  <a:pt x="670069" y="2477339"/>
                </a:lnTo>
                <a:lnTo>
                  <a:pt x="708312" y="2370204"/>
                </a:lnTo>
                <a:cubicBezTo>
                  <a:pt x="878051" y="1803158"/>
                  <a:pt x="584075" y="1183078"/>
                  <a:pt x="11923" y="944811"/>
                </a:cubicBezTo>
                <a:lnTo>
                  <a:pt x="0" y="9405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Imagem 55" descr="El seguro que protege su crédito | Saber más, ser más">
            <a:extLst>
              <a:ext uri="{FF2B5EF4-FFF2-40B4-BE49-F238E27FC236}">
                <a16:creationId xmlns:a16="http://schemas.microsoft.com/office/drawing/2014/main" id="{4090B4A4-B4A5-4D0D-B201-932CEEE3D4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94" t="1148" r="18929" b="10712"/>
          <a:stretch/>
        </p:blipFill>
        <p:spPr bwMode="auto">
          <a:xfrm rot="13623345">
            <a:off x="-598337" y="603035"/>
            <a:ext cx="1630527" cy="3609455"/>
          </a:xfrm>
          <a:custGeom>
            <a:avLst/>
            <a:gdLst>
              <a:gd name="connsiteX0" fmla="*/ 815360 w 1372146"/>
              <a:gd name="connsiteY0" fmla="*/ 3032064 h 3032064"/>
              <a:gd name="connsiteX1" fmla="*/ 61838 w 1372146"/>
              <a:gd name="connsiteY1" fmla="*/ 2346360 h 3032064"/>
              <a:gd name="connsiteX2" fmla="*/ 131696 w 1372146"/>
              <a:gd name="connsiteY2" fmla="*/ 2261564 h 3032064"/>
              <a:gd name="connsiteX3" fmla="*/ 80064 w 1372146"/>
              <a:gd name="connsiteY3" fmla="*/ 769946 h 3032064"/>
              <a:gd name="connsiteX4" fmla="*/ 0 w 1372146"/>
              <a:gd name="connsiteY4" fmla="*/ 689136 h 3032064"/>
              <a:gd name="connsiteX5" fmla="*/ 627114 w 1372146"/>
              <a:gd name="connsiteY5" fmla="*/ 0 h 3032064"/>
              <a:gd name="connsiteX6" fmla="*/ 683479 w 1372146"/>
              <a:gd name="connsiteY6" fmla="*/ 0 h 3032064"/>
              <a:gd name="connsiteX7" fmla="*/ 811403 w 1372146"/>
              <a:gd name="connsiteY7" fmla="*/ 128646 h 3032064"/>
              <a:gd name="connsiteX8" fmla="*/ 815360 w 1372146"/>
              <a:gd name="connsiteY8" fmla="*/ 3032064 h 303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2146" h="3032064">
                <a:moveTo>
                  <a:pt x="815360" y="3032064"/>
                </a:moveTo>
                <a:lnTo>
                  <a:pt x="61838" y="2346360"/>
                </a:lnTo>
                <a:lnTo>
                  <a:pt x="131696" y="2261564"/>
                </a:lnTo>
                <a:cubicBezTo>
                  <a:pt x="469594" y="1807337"/>
                  <a:pt x="447950" y="1182080"/>
                  <a:pt x="80064" y="769946"/>
                </a:cubicBezTo>
                <a:lnTo>
                  <a:pt x="0" y="689136"/>
                </a:lnTo>
                <a:lnTo>
                  <a:pt x="627114" y="0"/>
                </a:lnTo>
                <a:lnTo>
                  <a:pt x="683479" y="0"/>
                </a:lnTo>
                <a:lnTo>
                  <a:pt x="811403" y="128646"/>
                </a:lnTo>
                <a:cubicBezTo>
                  <a:pt x="1550105" y="950135"/>
                  <a:pt x="1566627" y="2206496"/>
                  <a:pt x="815360" y="303206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Imagem 56" descr="Ikea, Armazém, Industrial, Tempe">
            <a:extLst>
              <a:ext uri="{FF2B5EF4-FFF2-40B4-BE49-F238E27FC236}">
                <a16:creationId xmlns:a16="http://schemas.microsoft.com/office/drawing/2014/main" id="{20CB7808-B912-4EE6-8256-C60497DE6F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1" t="3033" r="1304" b="1185"/>
          <a:stretch/>
        </p:blipFill>
        <p:spPr bwMode="auto">
          <a:xfrm rot="18196243">
            <a:off x="2184180" y="-241006"/>
            <a:ext cx="2241736" cy="4372544"/>
          </a:xfrm>
          <a:custGeom>
            <a:avLst/>
            <a:gdLst>
              <a:gd name="connsiteX0" fmla="*/ 528004 w 1529769"/>
              <a:gd name="connsiteY0" fmla="*/ 2994305 h 2994305"/>
              <a:gd name="connsiteX1" fmla="*/ 0 w 1529769"/>
              <a:gd name="connsiteY1" fmla="*/ 2178482 h 2994305"/>
              <a:gd name="connsiteX2" fmla="*/ 5003 w 1529769"/>
              <a:gd name="connsiteY2" fmla="*/ 2175600 h 2994305"/>
              <a:gd name="connsiteX3" fmla="*/ 396190 w 1529769"/>
              <a:gd name="connsiteY3" fmla="*/ 642352 h 2994305"/>
              <a:gd name="connsiteX4" fmla="*/ 341106 w 1529769"/>
              <a:gd name="connsiteY4" fmla="*/ 547294 h 2994305"/>
              <a:gd name="connsiteX5" fmla="*/ 1186735 w 1529769"/>
              <a:gd name="connsiteY5" fmla="*/ 0 h 2994305"/>
              <a:gd name="connsiteX6" fmla="*/ 528004 w 1529769"/>
              <a:gd name="connsiteY6" fmla="*/ 2994305 h 29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9769" h="2994305">
                <a:moveTo>
                  <a:pt x="528004" y="2994305"/>
                </a:moveTo>
                <a:lnTo>
                  <a:pt x="0" y="2178482"/>
                </a:lnTo>
                <a:lnTo>
                  <a:pt x="5003" y="2175600"/>
                </a:lnTo>
                <a:cubicBezTo>
                  <a:pt x="512486" y="1847155"/>
                  <a:pt x="673960" y="1181575"/>
                  <a:pt x="396190" y="642352"/>
                </a:cubicBezTo>
                <a:lnTo>
                  <a:pt x="341106" y="547294"/>
                </a:lnTo>
                <a:lnTo>
                  <a:pt x="1186735" y="0"/>
                </a:lnTo>
                <a:cubicBezTo>
                  <a:pt x="1833656" y="999563"/>
                  <a:pt x="1538732" y="2340159"/>
                  <a:pt x="528004" y="2994305"/>
                </a:cubicBezTo>
                <a:close/>
              </a:path>
            </a:pathLst>
          </a:custGeom>
          <a:noFill/>
          <a:effectLst>
            <a:outerShdw blurRad="558800" dist="114300" dir="5760000" sx="102000" sy="102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Imagem 57" descr="Caminhão, Estrada, Veículo, Neve, Branco">
            <a:extLst>
              <a:ext uri="{FF2B5EF4-FFF2-40B4-BE49-F238E27FC236}">
                <a16:creationId xmlns:a16="http://schemas.microsoft.com/office/drawing/2014/main" id="{D13BC272-C22D-4B5A-A796-1308164B66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duotone>
              <a:prstClr val="black"/>
              <a:srgbClr val="A5A5A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8" t="7019" r="2089" b="2865"/>
          <a:stretch/>
        </p:blipFill>
        <p:spPr bwMode="auto">
          <a:xfrm rot="7336569">
            <a:off x="-682518" y="3177323"/>
            <a:ext cx="1809430" cy="3571267"/>
          </a:xfrm>
          <a:custGeom>
            <a:avLst/>
            <a:gdLst>
              <a:gd name="connsiteX0" fmla="*/ 367726 w 1519982"/>
              <a:gd name="connsiteY0" fmla="*/ 519283 h 3005347"/>
              <a:gd name="connsiteX1" fmla="*/ 1159017 w 1519982"/>
              <a:gd name="connsiteY1" fmla="*/ 0 h 3005347"/>
              <a:gd name="connsiteX2" fmla="*/ 730760 w 1519982"/>
              <a:gd name="connsiteY2" fmla="*/ 2875001 h 3005347"/>
              <a:gd name="connsiteX3" fmla="*/ 552651 w 1519982"/>
              <a:gd name="connsiteY3" fmla="*/ 3005347 h 3005347"/>
              <a:gd name="connsiteX4" fmla="*/ 552650 w 1519982"/>
              <a:gd name="connsiteY4" fmla="*/ 3005347 h 3005347"/>
              <a:gd name="connsiteX5" fmla="*/ 0 w 1519982"/>
              <a:gd name="connsiteY5" fmla="*/ 2163209 h 3005347"/>
              <a:gd name="connsiteX6" fmla="*/ 10923 w 1519982"/>
              <a:gd name="connsiteY6" fmla="*/ 2156787 h 3005347"/>
              <a:gd name="connsiteX7" fmla="*/ 371138 w 1519982"/>
              <a:gd name="connsiteY7" fmla="*/ 523941 h 300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982" h="3005347">
                <a:moveTo>
                  <a:pt x="367726" y="519283"/>
                </a:moveTo>
                <a:lnTo>
                  <a:pt x="1159017" y="0"/>
                </a:lnTo>
                <a:cubicBezTo>
                  <a:pt x="1778282" y="943646"/>
                  <a:pt x="1578381" y="2185226"/>
                  <a:pt x="730760" y="2875001"/>
                </a:cubicBezTo>
                <a:lnTo>
                  <a:pt x="552651" y="3005347"/>
                </a:lnTo>
                <a:lnTo>
                  <a:pt x="552650" y="3005347"/>
                </a:lnTo>
                <a:lnTo>
                  <a:pt x="0" y="2163209"/>
                </a:lnTo>
                <a:lnTo>
                  <a:pt x="10923" y="2156787"/>
                </a:lnTo>
                <a:cubicBezTo>
                  <a:pt x="563635" y="1794071"/>
                  <a:pt x="724909" y="1063021"/>
                  <a:pt x="371138" y="52394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Seta: Pentágono 58">
            <a:extLst>
              <a:ext uri="{FF2B5EF4-FFF2-40B4-BE49-F238E27FC236}">
                <a16:creationId xmlns:a16="http://schemas.microsoft.com/office/drawing/2014/main" id="{D91FD7B7-2B90-4600-9F9F-9C9FCD3FA202}"/>
              </a:ext>
            </a:extLst>
          </p:cNvPr>
          <p:cNvSpPr/>
          <p:nvPr/>
        </p:nvSpPr>
        <p:spPr>
          <a:xfrm flipH="1">
            <a:off x="6708989" y="2691420"/>
            <a:ext cx="6818323" cy="3705089"/>
          </a:xfrm>
          <a:prstGeom prst="homePlate">
            <a:avLst/>
          </a:prstGeom>
          <a:solidFill>
            <a:srgbClr val="26378E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8F53B7A-E552-4E69-8413-11EE5484CCD3}"/>
              </a:ext>
            </a:extLst>
          </p:cNvPr>
          <p:cNvSpPr/>
          <p:nvPr/>
        </p:nvSpPr>
        <p:spPr>
          <a:xfrm>
            <a:off x="8581424" y="2845277"/>
            <a:ext cx="340552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*Cheio e Vazio</a:t>
            </a:r>
          </a:p>
          <a:p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*Retirada / Entrega de Contêineres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*Estufagem e Desova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*Transbordo de Contêiner e Carga Solta 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*Instalações para armazenagem de Contêineres </a:t>
            </a:r>
            <a:r>
              <a:rPr lang="pt-BR" b="1" dirty="0" err="1">
                <a:solidFill>
                  <a:schemeClr val="bg1"/>
                </a:solidFill>
                <a:cs typeface="Arial" panose="020B0604020202020204" pitchFamily="34" charset="0"/>
              </a:rPr>
              <a:t>Reefer’s</a:t>
            </a: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5AAF3CD7-80D2-411A-91A9-E35F0A0C2890}"/>
              </a:ext>
            </a:extLst>
          </p:cNvPr>
          <p:cNvSpPr txBox="1"/>
          <p:nvPr/>
        </p:nvSpPr>
        <p:spPr>
          <a:xfrm>
            <a:off x="3448690" y="-4910419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LOGÍSTICA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INTERNACIONAL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Retângulo 60">
            <a:extLst>
              <a:ext uri="{FF2B5EF4-FFF2-40B4-BE49-F238E27FC236}">
                <a16:creationId xmlns:a16="http://schemas.microsoft.com/office/drawing/2014/main" id="{96A7FD25-C585-4716-B64C-0975785A0B5B}"/>
              </a:ext>
            </a:extLst>
          </p:cNvPr>
          <p:cNvSpPr/>
          <p:nvPr/>
        </p:nvSpPr>
        <p:spPr>
          <a:xfrm rot="1763847">
            <a:off x="5518800" y="13414800"/>
            <a:ext cx="7079771" cy="13182192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34A614D6-D7FF-4EDF-9FC5-2CE15A5EE4E4}"/>
              </a:ext>
            </a:extLst>
          </p:cNvPr>
          <p:cNvSpPr txBox="1"/>
          <p:nvPr/>
        </p:nvSpPr>
        <p:spPr>
          <a:xfrm>
            <a:off x="8716691" y="13840813"/>
            <a:ext cx="327431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 FRETE MARITIMO E CABOTAGEM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FRETE AÉREO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AGENCIAMENTO DE CARGA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DESEMBARAÇO ADUANEIRO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</p:txBody>
      </p:sp>
      <p:pic>
        <p:nvPicPr>
          <p:cNvPr id="63" name="Gráfico 62" descr="Rebocador">
            <a:extLst>
              <a:ext uri="{FF2B5EF4-FFF2-40B4-BE49-F238E27FC236}">
                <a16:creationId xmlns:a16="http://schemas.microsoft.com/office/drawing/2014/main" id="{7E1959D2-A079-4F81-94CF-D4EE750774B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688732" y="-3673713"/>
            <a:ext cx="914400" cy="914400"/>
          </a:xfrm>
          <a:prstGeom prst="rect">
            <a:avLst/>
          </a:prstGeom>
        </p:spPr>
      </p:pic>
      <p:sp>
        <p:nvSpPr>
          <p:cNvPr id="64" name="Retângulo 63">
            <a:extLst>
              <a:ext uri="{FF2B5EF4-FFF2-40B4-BE49-F238E27FC236}">
                <a16:creationId xmlns:a16="http://schemas.microsoft.com/office/drawing/2014/main" id="{3F8DC1A8-04F1-446D-AD15-F5149E0AC542}"/>
              </a:ext>
            </a:extLst>
          </p:cNvPr>
          <p:cNvSpPr/>
          <p:nvPr/>
        </p:nvSpPr>
        <p:spPr>
          <a:xfrm rot="1763847">
            <a:off x="5360654" y="12602427"/>
            <a:ext cx="7079771" cy="13182192"/>
          </a:xfrm>
          <a:prstGeom prst="rect">
            <a:avLst/>
          </a:prstGeom>
          <a:solidFill>
            <a:srgbClr val="263387">
              <a:alpha val="82000"/>
            </a:srgbClr>
          </a:solidFill>
          <a:ln>
            <a:noFill/>
          </a:ln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dirty="0"/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69DE8A4C-0D92-490B-AD10-6C8BE7502858}"/>
              </a:ext>
            </a:extLst>
          </p:cNvPr>
          <p:cNvSpPr txBox="1"/>
          <p:nvPr/>
        </p:nvSpPr>
        <p:spPr>
          <a:xfrm>
            <a:off x="8256234" y="13604535"/>
            <a:ext cx="381668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Todas as cargas estão cobertas pelas nossas apólices de seguros RCTR-C e RCF-DC da seguradora SOMPO SEGUROS.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A segurança da carga é um fator primordial para nós, pensando nisso, a Prime Logística não mede esforços em investimentos nessa área, pois é nosso compromisso trazer toda segurança e confiabilidade aos nossos clientes assegurando as operações do começo ao fim.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7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5D1C0BF3-7D03-4887-AACC-AD977A842F92}"/>
              </a:ext>
            </a:extLst>
          </p:cNvPr>
          <p:cNvSpPr txBox="1"/>
          <p:nvPr/>
        </p:nvSpPr>
        <p:spPr>
          <a:xfrm>
            <a:off x="8256234" y="13435876"/>
            <a:ext cx="381668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Todas as cargas estão cobertas pelas nossas apólices de seguros RCTR-C e RCF-DC da seguradora SOMPO SEGUROS.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A segurança da carga é um fator primordial para nós, pensando nisso, a Prime Logística não mede esforços em investimentos nessa área, pois é nosso compromisso trazer toda segurança e confiabilidade aos nossos clientes assegurando as operações do começo ao fim.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7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750621C1-1B54-4446-9E5E-F8AF85E684DC}"/>
              </a:ext>
            </a:extLst>
          </p:cNvPr>
          <p:cNvSpPr txBox="1"/>
          <p:nvPr/>
        </p:nvSpPr>
        <p:spPr>
          <a:xfrm>
            <a:off x="8716691" y="14704423"/>
            <a:ext cx="327431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 FRETE MARÍTIMO E CABOTAGEM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FRETE AÉREO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AGENCIAMENTO DE CARGA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DESEMBARAÇO ADUANEIRO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181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570F7C98-C553-4C8C-9794-9E7C87901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455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602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47035" y="-5540486"/>
            <a:ext cx="7079771" cy="15781956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3" name="Retângulo 25">
            <a:extLst>
              <a:ext uri="{FF2B5EF4-FFF2-40B4-BE49-F238E27FC236}">
                <a16:creationId xmlns:a16="http://schemas.microsoft.com/office/drawing/2014/main" id="{DEAC1FFF-2AE2-484F-AC80-B694313C1391}"/>
              </a:ext>
            </a:extLst>
          </p:cNvPr>
          <p:cNvSpPr/>
          <p:nvPr/>
        </p:nvSpPr>
        <p:spPr>
          <a:xfrm>
            <a:off x="7680450" y="-9214148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6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7CDB3A1-3ED0-4BD9-B584-4EA9EA1BA3BC}"/>
              </a:ext>
            </a:extLst>
          </p:cNvPr>
          <p:cNvSpPr txBox="1"/>
          <p:nvPr/>
        </p:nvSpPr>
        <p:spPr>
          <a:xfrm>
            <a:off x="5002555" y="328209"/>
            <a:ext cx="2677896" cy="923330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SEGURO</a:t>
            </a:r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D0E6686E-F129-4529-B857-D64E4477F3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661" y="78798"/>
            <a:ext cx="1963805" cy="1365589"/>
          </a:xfrm>
          <a:prstGeom prst="rect">
            <a:avLst/>
          </a:prstGeom>
        </p:spPr>
      </p:pic>
      <p:pic>
        <p:nvPicPr>
          <p:cNvPr id="5" name="Gráfico 4" descr="Desbloquear">
            <a:extLst>
              <a:ext uri="{FF2B5EF4-FFF2-40B4-BE49-F238E27FC236}">
                <a16:creationId xmlns:a16="http://schemas.microsoft.com/office/drawing/2014/main" id="{FEE4A700-E908-435C-A299-F1326D4365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59829" y="1139923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11D67936-0254-4ED5-9CDD-DD723BB1B009}"/>
              </a:ext>
            </a:extLst>
          </p:cNvPr>
          <p:cNvSpPr/>
          <p:nvPr/>
        </p:nvSpPr>
        <p:spPr>
          <a:xfrm rot="1763847">
            <a:off x="5518014" y="14214065"/>
            <a:ext cx="7079771" cy="13182192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8420AA3C-2FF3-4EF1-8B03-D3308B12F1FF}"/>
              </a:ext>
            </a:extLst>
          </p:cNvPr>
          <p:cNvSpPr txBox="1"/>
          <p:nvPr/>
        </p:nvSpPr>
        <p:spPr>
          <a:xfrm>
            <a:off x="8549107" y="18256950"/>
            <a:ext cx="356951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Praticidade e objetividade; Agilidade no envio de cotações; Pronto atendimento à solicitações de última hora;</a:t>
            </a:r>
          </a:p>
        </p:txBody>
      </p:sp>
      <p:pic>
        <p:nvPicPr>
          <p:cNvPr id="36" name="Gráfico 35" descr="Marca de seleção">
            <a:extLst>
              <a:ext uri="{FF2B5EF4-FFF2-40B4-BE49-F238E27FC236}">
                <a16:creationId xmlns:a16="http://schemas.microsoft.com/office/drawing/2014/main" id="{650C2606-025A-4CF6-9831-98FEA8E690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59829" y="-2217424"/>
            <a:ext cx="914400" cy="914400"/>
          </a:xfrm>
          <a:prstGeom prst="rect">
            <a:avLst/>
          </a:prstGeom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4F6269A2-F195-4505-BF70-3FF61743E448}"/>
              </a:ext>
            </a:extLst>
          </p:cNvPr>
          <p:cNvSpPr txBox="1"/>
          <p:nvPr/>
        </p:nvSpPr>
        <p:spPr>
          <a:xfrm>
            <a:off x="3504482" y="-2809502"/>
            <a:ext cx="5355791" cy="769441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PONTUALIDADE</a:t>
            </a:r>
            <a:endParaRPr lang="pt-B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0C8BD1D4-5B8F-456B-A234-F8D0D77729C6}"/>
              </a:ext>
            </a:extLst>
          </p:cNvPr>
          <p:cNvSpPr txBox="1"/>
          <p:nvPr/>
        </p:nvSpPr>
        <p:spPr>
          <a:xfrm>
            <a:off x="3205467" y="-4442968"/>
            <a:ext cx="5355791" cy="646331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ARMAZEM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9" name="Gráfico 38" descr="Caixa">
            <a:extLst>
              <a:ext uri="{FF2B5EF4-FFF2-40B4-BE49-F238E27FC236}">
                <a16:creationId xmlns:a16="http://schemas.microsoft.com/office/drawing/2014/main" id="{1BA34678-0957-407C-B6F8-12299A2A41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468463" y="-3901988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sp>
        <p:nvSpPr>
          <p:cNvPr id="40" name="Retângulo 39">
            <a:extLst>
              <a:ext uri="{FF2B5EF4-FFF2-40B4-BE49-F238E27FC236}">
                <a16:creationId xmlns:a16="http://schemas.microsoft.com/office/drawing/2014/main" id="{F98ABCB4-7FC0-4789-B170-B85682ED9C12}"/>
              </a:ext>
            </a:extLst>
          </p:cNvPr>
          <p:cNvSpPr/>
          <p:nvPr/>
        </p:nvSpPr>
        <p:spPr>
          <a:xfrm>
            <a:off x="7860840" y="16647503"/>
            <a:ext cx="43311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*Cheio e Vazio</a:t>
            </a:r>
          </a:p>
          <a:p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*Retirada / Entrega de Contêineres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*Estufagem e Desova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*Transbordo de Contêiner e Carga Solta 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*Instalações para armazenagem de Contêineres </a:t>
            </a:r>
            <a:r>
              <a:rPr lang="pt-BR" b="1" dirty="0" err="1">
                <a:solidFill>
                  <a:schemeClr val="bg1"/>
                </a:solidFill>
                <a:cs typeface="Arial" panose="020B0604020202020204" pitchFamily="34" charset="0"/>
              </a:rPr>
              <a:t>Reefers</a:t>
            </a: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3FB2F5F9-7243-48DE-AC68-5C78FE0697E4}"/>
              </a:ext>
            </a:extLst>
          </p:cNvPr>
          <p:cNvSpPr txBox="1"/>
          <p:nvPr/>
        </p:nvSpPr>
        <p:spPr>
          <a:xfrm>
            <a:off x="8509475" y="16667893"/>
            <a:ext cx="35870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*Agilidade no pronto atendimento de cotações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*Transparência na informação das operações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*Rastreabilidade das operações</a:t>
            </a:r>
          </a:p>
          <a:p>
            <a:r>
              <a:rPr lang="pt-BR" sz="2000" b="1" dirty="0">
                <a:solidFill>
                  <a:schemeClr val="bg1"/>
                </a:solidFill>
              </a:rPr>
              <a:t>através dos follow-up de carregamento em tempo real 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*Pronto atendimento à solicitações urgentes</a:t>
            </a:r>
          </a:p>
        </p:txBody>
      </p:sp>
      <p:sp>
        <p:nvSpPr>
          <p:cNvPr id="42" name="Meio-quadro 41">
            <a:extLst>
              <a:ext uri="{FF2B5EF4-FFF2-40B4-BE49-F238E27FC236}">
                <a16:creationId xmlns:a16="http://schemas.microsoft.com/office/drawing/2014/main" id="{96409C1C-389D-451F-8271-5548EED3D354}"/>
              </a:ext>
            </a:extLst>
          </p:cNvPr>
          <p:cNvSpPr/>
          <p:nvPr/>
        </p:nvSpPr>
        <p:spPr>
          <a:xfrm flipH="1">
            <a:off x="4666137" y="5734534"/>
            <a:ext cx="260350" cy="266700"/>
          </a:xfrm>
          <a:prstGeom prst="half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3AF798EF-E426-4343-8DEB-89A122E7A6C4}"/>
              </a:ext>
            </a:extLst>
          </p:cNvPr>
          <p:cNvSpPr txBox="1"/>
          <p:nvPr/>
        </p:nvSpPr>
        <p:spPr>
          <a:xfrm>
            <a:off x="3749308" y="5797097"/>
            <a:ext cx="117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CLIQUE PARA PASSAR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B9CBF517-5597-4C5F-9153-9B72AE838426}"/>
              </a:ext>
            </a:extLst>
          </p:cNvPr>
          <p:cNvSpPr txBox="1"/>
          <p:nvPr/>
        </p:nvSpPr>
        <p:spPr>
          <a:xfrm>
            <a:off x="8511900" y="17231104"/>
            <a:ext cx="327431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 TRANSPORTE MARITIMO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TRANSPORTE AÉREO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AGENCIAMENTO DE CARGA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DESEMBARAÇO ADUANEIRO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FRETE MARITIMO CABOTAGEM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</p:txBody>
      </p:sp>
      <p:pic>
        <p:nvPicPr>
          <p:cNvPr id="45" name="Gráfico 44" descr="Rebocador">
            <a:extLst>
              <a:ext uri="{FF2B5EF4-FFF2-40B4-BE49-F238E27FC236}">
                <a16:creationId xmlns:a16="http://schemas.microsoft.com/office/drawing/2014/main" id="{FB4FCB0A-7B18-470E-B796-F6796AF1A6D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628395" y="-4366044"/>
            <a:ext cx="914400" cy="914400"/>
          </a:xfrm>
          <a:prstGeom prst="rect">
            <a:avLst/>
          </a:prstGeom>
        </p:spPr>
      </p:pic>
      <p:sp>
        <p:nvSpPr>
          <p:cNvPr id="46" name="CaixaDeTexto 45">
            <a:extLst>
              <a:ext uri="{FF2B5EF4-FFF2-40B4-BE49-F238E27FC236}">
                <a16:creationId xmlns:a16="http://schemas.microsoft.com/office/drawing/2014/main" id="{C35D3EF3-18C0-41BE-84B9-BA3B5A1CC80C}"/>
              </a:ext>
            </a:extLst>
          </p:cNvPr>
          <p:cNvSpPr txBox="1"/>
          <p:nvPr/>
        </p:nvSpPr>
        <p:spPr>
          <a:xfrm>
            <a:off x="3448690" y="-5278721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FRETE 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INTERNACIONAL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F26087A4-CB27-4F3F-B664-488CA2A588FC}"/>
              </a:ext>
            </a:extLst>
          </p:cNvPr>
          <p:cNvSpPr txBox="1"/>
          <p:nvPr/>
        </p:nvSpPr>
        <p:spPr>
          <a:xfrm>
            <a:off x="3448690" y="-4128346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LOGÍSTICA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INTERNACIONAL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48219996-6767-4E71-9791-50BC262D2856}"/>
              </a:ext>
            </a:extLst>
          </p:cNvPr>
          <p:cNvSpPr txBox="1"/>
          <p:nvPr/>
        </p:nvSpPr>
        <p:spPr>
          <a:xfrm>
            <a:off x="8570894" y="15549789"/>
            <a:ext cx="327431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 FRETE MARITIMO E CABOTAGEM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FRETE AÉREO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AGENCIAMENTO DE CARGA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DESEMBARAÇO ADUANEIRO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</p:txBody>
      </p:sp>
      <p:pic>
        <p:nvPicPr>
          <p:cNvPr id="48" name="Imagem 47">
            <a:extLst>
              <a:ext uri="{FF2B5EF4-FFF2-40B4-BE49-F238E27FC236}">
                <a16:creationId xmlns:a16="http://schemas.microsoft.com/office/drawing/2014/main" id="{1559A722-FC89-474A-BA31-5C5E5EA0519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86" y="2775039"/>
            <a:ext cx="2420551" cy="1642357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49" name="Imagem 48" descr="Navio De Recipiente">
            <a:extLst>
              <a:ext uri="{FF2B5EF4-FFF2-40B4-BE49-F238E27FC236}">
                <a16:creationId xmlns:a16="http://schemas.microsoft.com/office/drawing/2014/main" id="{6A40B3E6-87CB-4AD2-A851-308005AD8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92" t="233" r="36081" b="208"/>
          <a:stretch>
            <a:fillRect/>
          </a:stretch>
        </p:blipFill>
        <p:spPr bwMode="auto">
          <a:xfrm rot="9411002">
            <a:off x="-782034" y="3447333"/>
            <a:ext cx="2046790" cy="3379473"/>
          </a:xfrm>
          <a:custGeom>
            <a:avLst/>
            <a:gdLst>
              <a:gd name="connsiteX0" fmla="*/ 391671 w 1713610"/>
              <a:gd name="connsiteY0" fmla="*/ 0 h 2841195"/>
              <a:gd name="connsiteX1" fmla="*/ 1543800 w 1713610"/>
              <a:gd name="connsiteY1" fmla="*/ 2841195 h 2841195"/>
              <a:gd name="connsiteX2" fmla="*/ 670069 w 1713610"/>
              <a:gd name="connsiteY2" fmla="*/ 2477339 h 2841195"/>
              <a:gd name="connsiteX3" fmla="*/ 708312 w 1713610"/>
              <a:gd name="connsiteY3" fmla="*/ 2370204 h 2841195"/>
              <a:gd name="connsiteX4" fmla="*/ 11923 w 1713610"/>
              <a:gd name="connsiteY4" fmla="*/ 944811 h 2841195"/>
              <a:gd name="connsiteX5" fmla="*/ 0 w 1713610"/>
              <a:gd name="connsiteY5" fmla="*/ 940521 h 2841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3610" h="2841195">
                <a:moveTo>
                  <a:pt x="391671" y="0"/>
                </a:moveTo>
                <a:cubicBezTo>
                  <a:pt x="1490815" y="457728"/>
                  <a:pt x="2006641" y="1729774"/>
                  <a:pt x="1543800" y="2841195"/>
                </a:cubicBezTo>
                <a:lnTo>
                  <a:pt x="670069" y="2477339"/>
                </a:lnTo>
                <a:lnTo>
                  <a:pt x="708312" y="2370204"/>
                </a:lnTo>
                <a:cubicBezTo>
                  <a:pt x="878051" y="1803158"/>
                  <a:pt x="584075" y="1183078"/>
                  <a:pt x="11923" y="944811"/>
                </a:cubicBezTo>
                <a:lnTo>
                  <a:pt x="0" y="9405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Imagem 49" descr="El seguro que protege su crédito | Saber más, ser más">
            <a:extLst>
              <a:ext uri="{FF2B5EF4-FFF2-40B4-BE49-F238E27FC236}">
                <a16:creationId xmlns:a16="http://schemas.microsoft.com/office/drawing/2014/main" id="{4A90D812-A3DC-4297-BD04-94DBFCAF6C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94" t="1148" r="18929" b="10712"/>
          <a:stretch/>
        </p:blipFill>
        <p:spPr bwMode="auto">
          <a:xfrm rot="19023345">
            <a:off x="2206768" y="-138927"/>
            <a:ext cx="2009395" cy="4448146"/>
          </a:xfrm>
          <a:custGeom>
            <a:avLst/>
            <a:gdLst>
              <a:gd name="connsiteX0" fmla="*/ 815360 w 1372146"/>
              <a:gd name="connsiteY0" fmla="*/ 3032064 h 3032064"/>
              <a:gd name="connsiteX1" fmla="*/ 61838 w 1372146"/>
              <a:gd name="connsiteY1" fmla="*/ 2346360 h 3032064"/>
              <a:gd name="connsiteX2" fmla="*/ 131696 w 1372146"/>
              <a:gd name="connsiteY2" fmla="*/ 2261564 h 3032064"/>
              <a:gd name="connsiteX3" fmla="*/ 80064 w 1372146"/>
              <a:gd name="connsiteY3" fmla="*/ 769946 h 3032064"/>
              <a:gd name="connsiteX4" fmla="*/ 0 w 1372146"/>
              <a:gd name="connsiteY4" fmla="*/ 689136 h 3032064"/>
              <a:gd name="connsiteX5" fmla="*/ 627114 w 1372146"/>
              <a:gd name="connsiteY5" fmla="*/ 0 h 3032064"/>
              <a:gd name="connsiteX6" fmla="*/ 683479 w 1372146"/>
              <a:gd name="connsiteY6" fmla="*/ 0 h 3032064"/>
              <a:gd name="connsiteX7" fmla="*/ 811403 w 1372146"/>
              <a:gd name="connsiteY7" fmla="*/ 128646 h 3032064"/>
              <a:gd name="connsiteX8" fmla="*/ 815360 w 1372146"/>
              <a:gd name="connsiteY8" fmla="*/ 3032064 h 303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2146" h="3032064">
                <a:moveTo>
                  <a:pt x="815360" y="3032064"/>
                </a:moveTo>
                <a:lnTo>
                  <a:pt x="61838" y="2346360"/>
                </a:lnTo>
                <a:lnTo>
                  <a:pt x="131696" y="2261564"/>
                </a:lnTo>
                <a:cubicBezTo>
                  <a:pt x="469594" y="1807337"/>
                  <a:pt x="447950" y="1182080"/>
                  <a:pt x="80064" y="769946"/>
                </a:cubicBezTo>
                <a:lnTo>
                  <a:pt x="0" y="689136"/>
                </a:lnTo>
                <a:lnTo>
                  <a:pt x="627114" y="0"/>
                </a:lnTo>
                <a:lnTo>
                  <a:pt x="683479" y="0"/>
                </a:lnTo>
                <a:lnTo>
                  <a:pt x="811403" y="128646"/>
                </a:lnTo>
                <a:cubicBezTo>
                  <a:pt x="1550105" y="950135"/>
                  <a:pt x="1566627" y="2206496"/>
                  <a:pt x="815360" y="3032064"/>
                </a:cubicBezTo>
                <a:close/>
              </a:path>
            </a:pathLst>
          </a:custGeom>
          <a:noFill/>
          <a:effectLst>
            <a:outerShdw blurRad="558800" dist="114300" dir="5760000" sx="102000" sy="102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Imagem 50" descr="Ikea, Armazém, Industrial, Tempe">
            <a:extLst>
              <a:ext uri="{FF2B5EF4-FFF2-40B4-BE49-F238E27FC236}">
                <a16:creationId xmlns:a16="http://schemas.microsoft.com/office/drawing/2014/main" id="{8F462DBE-43BC-442D-9534-7DD0EC86C2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1" t="3033" r="1304" b="1185"/>
          <a:stretch/>
        </p:blipFill>
        <p:spPr bwMode="auto">
          <a:xfrm rot="1996243">
            <a:off x="1786210" y="3318228"/>
            <a:ext cx="1827467" cy="3564505"/>
          </a:xfrm>
          <a:custGeom>
            <a:avLst/>
            <a:gdLst>
              <a:gd name="connsiteX0" fmla="*/ 528004 w 1529769"/>
              <a:gd name="connsiteY0" fmla="*/ 2994305 h 2994305"/>
              <a:gd name="connsiteX1" fmla="*/ 0 w 1529769"/>
              <a:gd name="connsiteY1" fmla="*/ 2178482 h 2994305"/>
              <a:gd name="connsiteX2" fmla="*/ 5003 w 1529769"/>
              <a:gd name="connsiteY2" fmla="*/ 2175600 h 2994305"/>
              <a:gd name="connsiteX3" fmla="*/ 396190 w 1529769"/>
              <a:gd name="connsiteY3" fmla="*/ 642352 h 2994305"/>
              <a:gd name="connsiteX4" fmla="*/ 341106 w 1529769"/>
              <a:gd name="connsiteY4" fmla="*/ 547294 h 2994305"/>
              <a:gd name="connsiteX5" fmla="*/ 1186735 w 1529769"/>
              <a:gd name="connsiteY5" fmla="*/ 0 h 2994305"/>
              <a:gd name="connsiteX6" fmla="*/ 528004 w 1529769"/>
              <a:gd name="connsiteY6" fmla="*/ 2994305 h 29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9769" h="2994305">
                <a:moveTo>
                  <a:pt x="528004" y="2994305"/>
                </a:moveTo>
                <a:lnTo>
                  <a:pt x="0" y="2178482"/>
                </a:lnTo>
                <a:lnTo>
                  <a:pt x="5003" y="2175600"/>
                </a:lnTo>
                <a:cubicBezTo>
                  <a:pt x="512486" y="1847155"/>
                  <a:pt x="673960" y="1181575"/>
                  <a:pt x="396190" y="642352"/>
                </a:cubicBezTo>
                <a:lnTo>
                  <a:pt x="341106" y="547294"/>
                </a:lnTo>
                <a:lnTo>
                  <a:pt x="1186735" y="0"/>
                </a:lnTo>
                <a:cubicBezTo>
                  <a:pt x="1833656" y="999563"/>
                  <a:pt x="1538732" y="2340159"/>
                  <a:pt x="528004" y="29943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Imagem 51" descr="Caminhão, Estrada, Veículo, Neve, Branco">
            <a:extLst>
              <a:ext uri="{FF2B5EF4-FFF2-40B4-BE49-F238E27FC236}">
                <a16:creationId xmlns:a16="http://schemas.microsoft.com/office/drawing/2014/main" id="{D343CA8C-258C-41E3-BC81-BDD0ED9F24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duotone>
              <a:prstClr val="black"/>
              <a:srgbClr val="A5A5A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8" t="7019" r="2089" b="2865"/>
          <a:stretch/>
        </p:blipFill>
        <p:spPr bwMode="auto">
          <a:xfrm rot="12736569">
            <a:off x="-731461" y="775058"/>
            <a:ext cx="1809430" cy="3571267"/>
          </a:xfrm>
          <a:custGeom>
            <a:avLst/>
            <a:gdLst>
              <a:gd name="connsiteX0" fmla="*/ 367726 w 1519982"/>
              <a:gd name="connsiteY0" fmla="*/ 519283 h 3005347"/>
              <a:gd name="connsiteX1" fmla="*/ 1159017 w 1519982"/>
              <a:gd name="connsiteY1" fmla="*/ 0 h 3005347"/>
              <a:gd name="connsiteX2" fmla="*/ 730760 w 1519982"/>
              <a:gd name="connsiteY2" fmla="*/ 2875001 h 3005347"/>
              <a:gd name="connsiteX3" fmla="*/ 552651 w 1519982"/>
              <a:gd name="connsiteY3" fmla="*/ 3005347 h 3005347"/>
              <a:gd name="connsiteX4" fmla="*/ 552650 w 1519982"/>
              <a:gd name="connsiteY4" fmla="*/ 3005347 h 3005347"/>
              <a:gd name="connsiteX5" fmla="*/ 0 w 1519982"/>
              <a:gd name="connsiteY5" fmla="*/ 2163209 h 3005347"/>
              <a:gd name="connsiteX6" fmla="*/ 10923 w 1519982"/>
              <a:gd name="connsiteY6" fmla="*/ 2156787 h 3005347"/>
              <a:gd name="connsiteX7" fmla="*/ 371138 w 1519982"/>
              <a:gd name="connsiteY7" fmla="*/ 523941 h 300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982" h="3005347">
                <a:moveTo>
                  <a:pt x="367726" y="519283"/>
                </a:moveTo>
                <a:lnTo>
                  <a:pt x="1159017" y="0"/>
                </a:lnTo>
                <a:cubicBezTo>
                  <a:pt x="1778282" y="943646"/>
                  <a:pt x="1578381" y="2185226"/>
                  <a:pt x="730760" y="2875001"/>
                </a:cubicBezTo>
                <a:lnTo>
                  <a:pt x="552651" y="3005347"/>
                </a:lnTo>
                <a:lnTo>
                  <a:pt x="552650" y="3005347"/>
                </a:lnTo>
                <a:lnTo>
                  <a:pt x="0" y="2163209"/>
                </a:lnTo>
                <a:lnTo>
                  <a:pt x="10923" y="2156787"/>
                </a:lnTo>
                <a:cubicBezTo>
                  <a:pt x="563635" y="1794071"/>
                  <a:pt x="724909" y="1063021"/>
                  <a:pt x="371138" y="52394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CaixaDeTexto 53">
            <a:extLst>
              <a:ext uri="{FF2B5EF4-FFF2-40B4-BE49-F238E27FC236}">
                <a16:creationId xmlns:a16="http://schemas.microsoft.com/office/drawing/2014/main" id="{AA21F000-F5C4-4BB8-A667-4577BEB66E21}"/>
              </a:ext>
            </a:extLst>
          </p:cNvPr>
          <p:cNvSpPr txBox="1"/>
          <p:nvPr/>
        </p:nvSpPr>
        <p:spPr>
          <a:xfrm>
            <a:off x="3205467" y="-4287462"/>
            <a:ext cx="5355791" cy="646331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ARMAZEM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5" name="Gráfico 54" descr="Caixa">
            <a:extLst>
              <a:ext uri="{FF2B5EF4-FFF2-40B4-BE49-F238E27FC236}">
                <a16:creationId xmlns:a16="http://schemas.microsoft.com/office/drawing/2014/main" id="{EAE1DB54-C368-4C07-934B-F4CE6706B0F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468463" y="-3746482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sp>
        <p:nvSpPr>
          <p:cNvPr id="56" name="Seta: Pentágono 55">
            <a:extLst>
              <a:ext uri="{FF2B5EF4-FFF2-40B4-BE49-F238E27FC236}">
                <a16:creationId xmlns:a16="http://schemas.microsoft.com/office/drawing/2014/main" id="{8C514490-E6C8-496F-BF5D-6623751D06E3}"/>
              </a:ext>
            </a:extLst>
          </p:cNvPr>
          <p:cNvSpPr/>
          <p:nvPr/>
        </p:nvSpPr>
        <p:spPr>
          <a:xfrm flipH="1">
            <a:off x="18735889" y="2716820"/>
            <a:ext cx="6818323" cy="3705089"/>
          </a:xfrm>
          <a:prstGeom prst="homePlate">
            <a:avLst/>
          </a:prstGeom>
          <a:solidFill>
            <a:srgbClr val="26378E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Retângulo 56">
            <a:extLst>
              <a:ext uri="{FF2B5EF4-FFF2-40B4-BE49-F238E27FC236}">
                <a16:creationId xmlns:a16="http://schemas.microsoft.com/office/drawing/2014/main" id="{B5529687-C5EA-4C72-88A4-66A3AFF00709}"/>
              </a:ext>
            </a:extLst>
          </p:cNvPr>
          <p:cNvSpPr/>
          <p:nvPr/>
        </p:nvSpPr>
        <p:spPr>
          <a:xfrm>
            <a:off x="20608324" y="2870677"/>
            <a:ext cx="340552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*Cheio e Vazio</a:t>
            </a:r>
          </a:p>
          <a:p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*Retirada / Entrega de Contêineres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*Estufagem e Desova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*Transbordo de Contêiner e Carga Solta 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*Instalações para armazenagem de Contêineres </a:t>
            </a:r>
            <a:r>
              <a:rPr lang="pt-BR" b="1" dirty="0" err="1">
                <a:solidFill>
                  <a:schemeClr val="bg1"/>
                </a:solidFill>
                <a:cs typeface="Arial" panose="020B0604020202020204" pitchFamily="34" charset="0"/>
              </a:rPr>
              <a:t>Reefers</a:t>
            </a: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427B0613-BF2B-4895-A283-80733E20AD4A}"/>
              </a:ext>
            </a:extLst>
          </p:cNvPr>
          <p:cNvSpPr txBox="1"/>
          <p:nvPr/>
        </p:nvSpPr>
        <p:spPr>
          <a:xfrm>
            <a:off x="3448690" y="-4910419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LOGÍSTICA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INTERNACIONAL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9" name="Gráfico 58" descr="Rebocador">
            <a:extLst>
              <a:ext uri="{FF2B5EF4-FFF2-40B4-BE49-F238E27FC236}">
                <a16:creationId xmlns:a16="http://schemas.microsoft.com/office/drawing/2014/main" id="{B3177B86-DE4D-4138-9711-9245123AF9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688732" y="-3673713"/>
            <a:ext cx="914400" cy="914400"/>
          </a:xfrm>
          <a:prstGeom prst="rect">
            <a:avLst/>
          </a:prstGeom>
        </p:spPr>
      </p:pic>
      <p:sp>
        <p:nvSpPr>
          <p:cNvPr id="60" name="Retângulo 59">
            <a:extLst>
              <a:ext uri="{FF2B5EF4-FFF2-40B4-BE49-F238E27FC236}">
                <a16:creationId xmlns:a16="http://schemas.microsoft.com/office/drawing/2014/main" id="{F75E7EDD-3861-4D5A-9AFE-5A6EB1F3533F}"/>
              </a:ext>
            </a:extLst>
          </p:cNvPr>
          <p:cNvSpPr/>
          <p:nvPr/>
        </p:nvSpPr>
        <p:spPr>
          <a:xfrm rot="1763847">
            <a:off x="5360654" y="1997927"/>
            <a:ext cx="7079771" cy="13182192"/>
          </a:xfrm>
          <a:prstGeom prst="rect">
            <a:avLst/>
          </a:prstGeom>
          <a:solidFill>
            <a:srgbClr val="263387">
              <a:alpha val="82000"/>
            </a:srgbClr>
          </a:solidFill>
          <a:ln>
            <a:noFill/>
          </a:ln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EB7A1466-4C68-4116-A7A7-E6494CCB5E1B}"/>
              </a:ext>
            </a:extLst>
          </p:cNvPr>
          <p:cNvSpPr txBox="1"/>
          <p:nvPr/>
        </p:nvSpPr>
        <p:spPr>
          <a:xfrm>
            <a:off x="8256234" y="3000035"/>
            <a:ext cx="381668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Todas as cargas estão cobertas pelas nossas apólices de seguros RCTR-C e RCF-DC da seguradora SOMPO SEGUROS.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A segurança da carga é um fator primordial para nós, pensando nisso, a Prime Logística não mede esforços em investimentos nessa área, pois é nosso compromisso trazer toda segurança e confiabilidade aos nossos clientes assegurando as operações do começo ao fim.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7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B2E5D2AD-11D9-4F1B-A753-F6C7AF36CDF1}"/>
              </a:ext>
            </a:extLst>
          </p:cNvPr>
          <p:cNvSpPr txBox="1"/>
          <p:nvPr/>
        </p:nvSpPr>
        <p:spPr>
          <a:xfrm>
            <a:off x="3205467" y="-3073705"/>
            <a:ext cx="5355791" cy="646331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ARMAZÉM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52641DEA-5377-4E37-8142-721EDDC264F5}"/>
              </a:ext>
            </a:extLst>
          </p:cNvPr>
          <p:cNvSpPr/>
          <p:nvPr/>
        </p:nvSpPr>
        <p:spPr>
          <a:xfrm>
            <a:off x="20425091" y="2845277"/>
            <a:ext cx="340552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*Cheio e Vazio</a:t>
            </a:r>
          </a:p>
          <a:p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*Retirada / Entrega de Contêineres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*Estufagem e Desova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*Transbordo de Contêiner e Carga Solta </a:t>
            </a:r>
            <a:b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*Instalações para armazenagem de Contêineres </a:t>
            </a:r>
            <a:r>
              <a:rPr lang="pt-BR" b="1" dirty="0" err="1">
                <a:solidFill>
                  <a:schemeClr val="bg1"/>
                </a:solidFill>
                <a:cs typeface="Arial" panose="020B0604020202020204" pitchFamily="34" charset="0"/>
              </a:rPr>
              <a:t>Reefer’s</a:t>
            </a:r>
            <a:endParaRPr lang="pt-BR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59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81ADB26A-26B7-42F2-9096-776A1E6D9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3007636" y="-4045380"/>
            <a:ext cx="7079771" cy="14183967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10800000" flipH="1">
            <a:off x="-6618409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6428723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5193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-4605646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-5885375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-5341210" y="3834685"/>
            <a:ext cx="322392" cy="25356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7189DF41-64D4-4418-B3E2-42DDFA9E6D7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586" y="2775039"/>
            <a:ext cx="2420551" cy="1642357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sp>
        <p:nvSpPr>
          <p:cNvPr id="49" name="Retângulo 25">
            <a:extLst>
              <a:ext uri="{FF2B5EF4-FFF2-40B4-BE49-F238E27FC236}">
                <a16:creationId xmlns:a16="http://schemas.microsoft.com/office/drawing/2014/main" id="{D4B72FF3-6A3B-498A-99B2-26EB968709E7}"/>
              </a:ext>
            </a:extLst>
          </p:cNvPr>
          <p:cNvSpPr/>
          <p:nvPr/>
        </p:nvSpPr>
        <p:spPr>
          <a:xfrm>
            <a:off x="7054696" y="11124183"/>
            <a:ext cx="3394800" cy="33948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6D7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0" name="Retângulo 25">
            <a:extLst>
              <a:ext uri="{FF2B5EF4-FFF2-40B4-BE49-F238E27FC236}">
                <a16:creationId xmlns:a16="http://schemas.microsoft.com/office/drawing/2014/main" id="{0F63C2B7-AB87-4EFA-9676-58BF07DB5827}"/>
              </a:ext>
            </a:extLst>
          </p:cNvPr>
          <p:cNvSpPr/>
          <p:nvPr/>
        </p:nvSpPr>
        <p:spPr>
          <a:xfrm>
            <a:off x="17299700" y="2496923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3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2" name="Retângulo 25">
            <a:extLst>
              <a:ext uri="{FF2B5EF4-FFF2-40B4-BE49-F238E27FC236}">
                <a16:creationId xmlns:a16="http://schemas.microsoft.com/office/drawing/2014/main" id="{3462BBA8-52D0-4E83-A791-098261CB67CE}"/>
              </a:ext>
            </a:extLst>
          </p:cNvPr>
          <p:cNvSpPr/>
          <p:nvPr/>
        </p:nvSpPr>
        <p:spPr>
          <a:xfrm>
            <a:off x="-5824167" y="2508656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4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3" name="Retângulo 25">
            <a:extLst>
              <a:ext uri="{FF2B5EF4-FFF2-40B4-BE49-F238E27FC236}">
                <a16:creationId xmlns:a16="http://schemas.microsoft.com/office/drawing/2014/main" id="{DEAC1FFF-2AE2-484F-AC80-B694313C1391}"/>
              </a:ext>
            </a:extLst>
          </p:cNvPr>
          <p:cNvSpPr/>
          <p:nvPr/>
        </p:nvSpPr>
        <p:spPr>
          <a:xfrm>
            <a:off x="7680450" y="-9214148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5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222CB9E5-1A14-4714-918D-25C5D4AF037F}"/>
              </a:ext>
            </a:extLst>
          </p:cNvPr>
          <p:cNvSpPr txBox="1"/>
          <p:nvPr/>
        </p:nvSpPr>
        <p:spPr>
          <a:xfrm>
            <a:off x="7085500" y="12401655"/>
            <a:ext cx="3305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SERVIÇOS</a:t>
            </a:r>
          </a:p>
          <a:p>
            <a:pPr algn="ctr"/>
            <a:endParaRPr lang="pt-BR" sz="3600" b="1" i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5" name="Gráfico 54" descr="Engrenagens">
            <a:extLst>
              <a:ext uri="{FF2B5EF4-FFF2-40B4-BE49-F238E27FC236}">
                <a16:creationId xmlns:a16="http://schemas.microsoft.com/office/drawing/2014/main" id="{50B369F8-B290-4B9E-942B-0219F25833F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81114" y="13078795"/>
            <a:ext cx="914400" cy="914400"/>
          </a:xfrm>
          <a:prstGeom prst="rect">
            <a:avLst/>
          </a:prstGeom>
          <a:effectLst>
            <a:outerShdw blurRad="50800" dist="50800" dir="5400000" sx="88000" sy="88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A46EFDDE-6F74-4A4B-8B7A-C7975C3008C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089" y="78798"/>
            <a:ext cx="1963805" cy="1365589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44A84743-B71D-4BE5-9619-4D2F2C327E7D}"/>
              </a:ext>
            </a:extLst>
          </p:cNvPr>
          <p:cNvSpPr txBox="1"/>
          <p:nvPr/>
        </p:nvSpPr>
        <p:spPr>
          <a:xfrm>
            <a:off x="3049554" y="-3570517"/>
            <a:ext cx="5355791" cy="646331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ARMAZEM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3" name="Gráfico 32" descr="Caixa">
            <a:extLst>
              <a:ext uri="{FF2B5EF4-FFF2-40B4-BE49-F238E27FC236}">
                <a16:creationId xmlns:a16="http://schemas.microsoft.com/office/drawing/2014/main" id="{99FB109D-E66D-4C8B-8880-2A748668339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680450" y="-2666720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sp>
        <p:nvSpPr>
          <p:cNvPr id="34" name="Retângulo 33">
            <a:extLst>
              <a:ext uri="{FF2B5EF4-FFF2-40B4-BE49-F238E27FC236}">
                <a16:creationId xmlns:a16="http://schemas.microsoft.com/office/drawing/2014/main" id="{0B7FE1F7-C706-4482-9214-D17EE702767F}"/>
              </a:ext>
            </a:extLst>
          </p:cNvPr>
          <p:cNvSpPr/>
          <p:nvPr/>
        </p:nvSpPr>
        <p:spPr>
          <a:xfrm>
            <a:off x="7860840" y="10430116"/>
            <a:ext cx="433116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*Cheio e Vazio</a:t>
            </a:r>
          </a:p>
          <a:p>
            <a:endParaRPr lang="pt-BR" sz="17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*Retirada / Entrega de Contêineres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7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*Estufagem e Desova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7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*Transbordo de Contêiner e Carga Solta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7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*Instalações para armazenagem de Contêineres </a:t>
            </a:r>
            <a:r>
              <a:rPr lang="pt-BR" sz="1700" b="1" dirty="0" err="1">
                <a:solidFill>
                  <a:schemeClr val="bg1"/>
                </a:solidFill>
                <a:cs typeface="Arial" panose="020B0604020202020204" pitchFamily="34" charset="0"/>
              </a:rPr>
              <a:t>Reefers</a:t>
            </a:r>
            <a:endParaRPr lang="pt-BR" sz="17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B17094F8-3A65-46B4-AFD9-7102079A8F4F}"/>
              </a:ext>
            </a:extLst>
          </p:cNvPr>
          <p:cNvSpPr txBox="1"/>
          <p:nvPr/>
        </p:nvSpPr>
        <p:spPr>
          <a:xfrm>
            <a:off x="8509475" y="12656329"/>
            <a:ext cx="35870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*Agilidade no pronto atendimento de cotações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*Transparência na informação das operações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*Rastreabilidade das operações</a:t>
            </a:r>
          </a:p>
          <a:p>
            <a:r>
              <a:rPr lang="pt-BR" sz="2000" b="1" dirty="0">
                <a:solidFill>
                  <a:schemeClr val="bg1"/>
                </a:solidFill>
              </a:rPr>
              <a:t>através dos follow-up de carregamento em tempo real 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*Pronto atendimento à solicitações urgentes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0D403A75-3350-4E15-A20A-73C0FACA7E34}"/>
              </a:ext>
            </a:extLst>
          </p:cNvPr>
          <p:cNvSpPr txBox="1"/>
          <p:nvPr/>
        </p:nvSpPr>
        <p:spPr>
          <a:xfrm>
            <a:off x="3418104" y="-5054251"/>
            <a:ext cx="5355791" cy="769441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PONTUALIDADE</a:t>
            </a:r>
            <a:endParaRPr lang="pt-B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7" name="Gráfico 36" descr="Marca de seleção">
            <a:extLst>
              <a:ext uri="{FF2B5EF4-FFF2-40B4-BE49-F238E27FC236}">
                <a16:creationId xmlns:a16="http://schemas.microsoft.com/office/drawing/2014/main" id="{DCE82B2B-D4DA-4D4C-8740-BAA9E28543B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604296" y="-4386538"/>
            <a:ext cx="914400" cy="914400"/>
          </a:xfrm>
          <a:prstGeom prst="rect">
            <a:avLst/>
          </a:prstGeom>
        </p:spPr>
      </p:pic>
      <p:sp>
        <p:nvSpPr>
          <p:cNvPr id="39" name="CaixaDeTexto 38">
            <a:extLst>
              <a:ext uri="{FF2B5EF4-FFF2-40B4-BE49-F238E27FC236}">
                <a16:creationId xmlns:a16="http://schemas.microsoft.com/office/drawing/2014/main" id="{55887238-F29F-4870-8B17-A4B65EF956C0}"/>
              </a:ext>
            </a:extLst>
          </p:cNvPr>
          <p:cNvSpPr txBox="1"/>
          <p:nvPr/>
        </p:nvSpPr>
        <p:spPr>
          <a:xfrm>
            <a:off x="3418104" y="-5543510"/>
            <a:ext cx="5355791" cy="1446550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FRETE INTERNACIONAL</a:t>
            </a:r>
            <a:endParaRPr lang="pt-B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6" name="Gráfico 45" descr="Rebocador">
            <a:extLst>
              <a:ext uri="{FF2B5EF4-FFF2-40B4-BE49-F238E27FC236}">
                <a16:creationId xmlns:a16="http://schemas.microsoft.com/office/drawing/2014/main" id="{F6C35529-E1EE-4B8C-8170-D22EC8C1018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628395" y="-4130071"/>
            <a:ext cx="914400" cy="914400"/>
          </a:xfrm>
          <a:prstGeom prst="rect">
            <a:avLst/>
          </a:prstGeom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7071A41E-C875-4F5E-8716-A66062FE9D3B}"/>
              </a:ext>
            </a:extLst>
          </p:cNvPr>
          <p:cNvSpPr txBox="1"/>
          <p:nvPr/>
        </p:nvSpPr>
        <p:spPr>
          <a:xfrm>
            <a:off x="8511900" y="14664883"/>
            <a:ext cx="327431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 TRANSPORTE MARITIMO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TRANSPORTE AÉREO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AGENCIAMENTO DE CARGA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DESEMBARAÇO ADUANEIRO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FRETE MARITIMO CABOTAGEM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  <a:p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6EF5E8B0-003E-4F89-8400-71FB870237DE}"/>
              </a:ext>
            </a:extLst>
          </p:cNvPr>
          <p:cNvSpPr txBox="1"/>
          <p:nvPr/>
        </p:nvSpPr>
        <p:spPr>
          <a:xfrm>
            <a:off x="3448690" y="-5544192"/>
            <a:ext cx="5355791" cy="1200329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FRETE </a:t>
            </a:r>
          </a:p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INTERNACIONAL</a:t>
            </a:r>
            <a:endParaRPr lang="pt-B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529A963-37A8-44D2-A54F-A1F1113F053B}"/>
              </a:ext>
            </a:extLst>
          </p:cNvPr>
          <p:cNvSpPr txBox="1"/>
          <p:nvPr/>
        </p:nvSpPr>
        <p:spPr>
          <a:xfrm>
            <a:off x="1078377" y="11166848"/>
            <a:ext cx="716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*Agilidade no pronto atendimento de cotações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Transparência na informação das operações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Rastreabilidade das operações</a:t>
            </a:r>
          </a:p>
          <a:p>
            <a:r>
              <a:rPr lang="pt-BR" sz="2000" b="1" dirty="0">
                <a:solidFill>
                  <a:schemeClr val="bg1"/>
                </a:solidFill>
              </a:rPr>
              <a:t>através dos follow-up de carregamento em tempo real 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Pronto atendimento à solicitações urgentes</a:t>
            </a: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ACDEC819-5D2B-4810-89D8-D02C6FE95634}"/>
              </a:ext>
            </a:extLst>
          </p:cNvPr>
          <p:cNvSpPr txBox="1"/>
          <p:nvPr/>
        </p:nvSpPr>
        <p:spPr>
          <a:xfrm>
            <a:off x="4426773" y="-992169"/>
            <a:ext cx="5355791" cy="769441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PONTUALIDADE</a:t>
            </a:r>
            <a:endParaRPr lang="pt-B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CF2919C4-01A4-42DA-A2BF-55A9F949FB8D}"/>
              </a:ext>
            </a:extLst>
          </p:cNvPr>
          <p:cNvSpPr txBox="1"/>
          <p:nvPr/>
        </p:nvSpPr>
        <p:spPr>
          <a:xfrm>
            <a:off x="2295541" y="8281527"/>
            <a:ext cx="716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*Agilidade no pronto atendimento de cotações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Transparência na informação das operações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Rastreabilidade das operações</a:t>
            </a:r>
          </a:p>
          <a:p>
            <a:r>
              <a:rPr lang="pt-BR" sz="2000" b="1" dirty="0">
                <a:solidFill>
                  <a:schemeClr val="bg1"/>
                </a:solidFill>
              </a:rPr>
              <a:t>através dos follow-up de carregamento em tempo real 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Pronto atendimento à solicitações urgentes</a:t>
            </a:r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92D4E130-5542-4599-A829-2FE9666D50C4}"/>
              </a:ext>
            </a:extLst>
          </p:cNvPr>
          <p:cNvSpPr/>
          <p:nvPr/>
        </p:nvSpPr>
        <p:spPr>
          <a:xfrm rot="1763847">
            <a:off x="5360654" y="12386527"/>
            <a:ext cx="7079771" cy="13182192"/>
          </a:xfrm>
          <a:prstGeom prst="rect">
            <a:avLst/>
          </a:prstGeom>
          <a:solidFill>
            <a:srgbClr val="263387">
              <a:alpha val="82000"/>
            </a:srgbClr>
          </a:solidFill>
          <a:ln>
            <a:noFill/>
          </a:ln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CB2BEE77-8E75-4AB4-A4D8-AE6BEBDAB501}"/>
              </a:ext>
            </a:extLst>
          </p:cNvPr>
          <p:cNvSpPr txBox="1"/>
          <p:nvPr/>
        </p:nvSpPr>
        <p:spPr>
          <a:xfrm>
            <a:off x="8256234" y="13388635"/>
            <a:ext cx="381668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Todas as cargas estão cobertas pelas nossas apólices de seguros RCTR-C e RCF-DC da seguradora SOMPO SEGUROS.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  <a:t>A segurança da carga é um fator primordial para nós, pensando nisso, a Prime Logística não mede esforços em investimentos nessa área, pois é nosso compromisso trazer toda segurança e confiabilidade aos nossos clientes assegurando as operações do começo ao fim. </a:t>
            </a: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br>
              <a:rPr lang="pt-BR" sz="17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endParaRPr lang="pt-BR" sz="17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endParaRPr lang="pt-BR" dirty="0"/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721034CA-1BA0-4211-BB0B-7764358FB13B}"/>
              </a:ext>
            </a:extLst>
          </p:cNvPr>
          <p:cNvSpPr txBox="1"/>
          <p:nvPr/>
        </p:nvSpPr>
        <p:spPr>
          <a:xfrm>
            <a:off x="5002555" y="-5424891"/>
            <a:ext cx="2677896" cy="923330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SEGURO</a:t>
            </a:r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0" name="Gráfico 69" descr="Desbloquear">
            <a:extLst>
              <a:ext uri="{FF2B5EF4-FFF2-40B4-BE49-F238E27FC236}">
                <a16:creationId xmlns:a16="http://schemas.microsoft.com/office/drawing/2014/main" id="{15274163-1375-4F79-88BD-75FD379B71D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5759829" y="-4613177"/>
            <a:ext cx="914400" cy="914400"/>
          </a:xfrm>
          <a:prstGeom prst="rect">
            <a:avLst/>
          </a:prstGeom>
          <a:effectLst>
            <a:outerShdw dist="2540000" dir="21540000" sx="2000" sy="2000" algn="ctr" rotWithShape="0">
              <a:srgbClr val="000000"/>
            </a:outerShdw>
          </a:effectLst>
        </p:spPr>
      </p:pic>
      <p:pic>
        <p:nvPicPr>
          <p:cNvPr id="71" name="Imagem 70" descr="Navio De Recipiente">
            <a:extLst>
              <a:ext uri="{FF2B5EF4-FFF2-40B4-BE49-F238E27FC236}">
                <a16:creationId xmlns:a16="http://schemas.microsoft.com/office/drawing/2014/main" id="{8ACB5F14-D374-4357-BEBF-24990659A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92" t="233" r="36081" b="208"/>
          <a:stretch>
            <a:fillRect/>
          </a:stretch>
        </p:blipFill>
        <p:spPr bwMode="auto">
          <a:xfrm rot="9411002">
            <a:off x="4119063" y="3338308"/>
            <a:ext cx="2046790" cy="3379473"/>
          </a:xfrm>
          <a:custGeom>
            <a:avLst/>
            <a:gdLst>
              <a:gd name="connsiteX0" fmla="*/ 391671 w 1713610"/>
              <a:gd name="connsiteY0" fmla="*/ 0 h 2841195"/>
              <a:gd name="connsiteX1" fmla="*/ 1543800 w 1713610"/>
              <a:gd name="connsiteY1" fmla="*/ 2841195 h 2841195"/>
              <a:gd name="connsiteX2" fmla="*/ 670069 w 1713610"/>
              <a:gd name="connsiteY2" fmla="*/ 2477339 h 2841195"/>
              <a:gd name="connsiteX3" fmla="*/ 708312 w 1713610"/>
              <a:gd name="connsiteY3" fmla="*/ 2370204 h 2841195"/>
              <a:gd name="connsiteX4" fmla="*/ 11923 w 1713610"/>
              <a:gd name="connsiteY4" fmla="*/ 944811 h 2841195"/>
              <a:gd name="connsiteX5" fmla="*/ 0 w 1713610"/>
              <a:gd name="connsiteY5" fmla="*/ 940521 h 2841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3610" h="2841195">
                <a:moveTo>
                  <a:pt x="391671" y="0"/>
                </a:moveTo>
                <a:cubicBezTo>
                  <a:pt x="1490815" y="457728"/>
                  <a:pt x="2006641" y="1729774"/>
                  <a:pt x="1543800" y="2841195"/>
                </a:cubicBezTo>
                <a:lnTo>
                  <a:pt x="670069" y="2477339"/>
                </a:lnTo>
                <a:lnTo>
                  <a:pt x="708312" y="2370204"/>
                </a:lnTo>
                <a:cubicBezTo>
                  <a:pt x="878051" y="1803158"/>
                  <a:pt x="584075" y="1183078"/>
                  <a:pt x="11923" y="944811"/>
                </a:cubicBezTo>
                <a:lnTo>
                  <a:pt x="0" y="9405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Imagem 71" descr="El seguro que protege su crédito | Saber más, ser más">
            <a:extLst>
              <a:ext uri="{FF2B5EF4-FFF2-40B4-BE49-F238E27FC236}">
                <a16:creationId xmlns:a16="http://schemas.microsoft.com/office/drawing/2014/main" id="{3C7B586C-715A-4495-8F25-3AD4ABE8AB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9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94" t="1148" r="18929" b="10712"/>
          <a:stretch/>
        </p:blipFill>
        <p:spPr bwMode="auto">
          <a:xfrm rot="19023345">
            <a:off x="6814282" y="641669"/>
            <a:ext cx="1630527" cy="3609455"/>
          </a:xfrm>
          <a:custGeom>
            <a:avLst/>
            <a:gdLst>
              <a:gd name="connsiteX0" fmla="*/ 815360 w 1372146"/>
              <a:gd name="connsiteY0" fmla="*/ 3032064 h 3032064"/>
              <a:gd name="connsiteX1" fmla="*/ 61838 w 1372146"/>
              <a:gd name="connsiteY1" fmla="*/ 2346360 h 3032064"/>
              <a:gd name="connsiteX2" fmla="*/ 131696 w 1372146"/>
              <a:gd name="connsiteY2" fmla="*/ 2261564 h 3032064"/>
              <a:gd name="connsiteX3" fmla="*/ 80064 w 1372146"/>
              <a:gd name="connsiteY3" fmla="*/ 769946 h 3032064"/>
              <a:gd name="connsiteX4" fmla="*/ 0 w 1372146"/>
              <a:gd name="connsiteY4" fmla="*/ 689136 h 3032064"/>
              <a:gd name="connsiteX5" fmla="*/ 627114 w 1372146"/>
              <a:gd name="connsiteY5" fmla="*/ 0 h 3032064"/>
              <a:gd name="connsiteX6" fmla="*/ 683479 w 1372146"/>
              <a:gd name="connsiteY6" fmla="*/ 0 h 3032064"/>
              <a:gd name="connsiteX7" fmla="*/ 811403 w 1372146"/>
              <a:gd name="connsiteY7" fmla="*/ 128646 h 3032064"/>
              <a:gd name="connsiteX8" fmla="*/ 815360 w 1372146"/>
              <a:gd name="connsiteY8" fmla="*/ 3032064 h 303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2146" h="3032064">
                <a:moveTo>
                  <a:pt x="815360" y="3032064"/>
                </a:moveTo>
                <a:lnTo>
                  <a:pt x="61838" y="2346360"/>
                </a:lnTo>
                <a:lnTo>
                  <a:pt x="131696" y="2261564"/>
                </a:lnTo>
                <a:cubicBezTo>
                  <a:pt x="469594" y="1807337"/>
                  <a:pt x="447950" y="1182080"/>
                  <a:pt x="80064" y="769946"/>
                </a:cubicBezTo>
                <a:lnTo>
                  <a:pt x="0" y="689136"/>
                </a:lnTo>
                <a:lnTo>
                  <a:pt x="627114" y="0"/>
                </a:lnTo>
                <a:lnTo>
                  <a:pt x="683479" y="0"/>
                </a:lnTo>
                <a:lnTo>
                  <a:pt x="811403" y="128646"/>
                </a:lnTo>
                <a:cubicBezTo>
                  <a:pt x="1550105" y="950135"/>
                  <a:pt x="1566627" y="2206496"/>
                  <a:pt x="815360" y="303206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Imagem 72" descr="Ikea, Armazém, Industrial, Tempe">
            <a:extLst>
              <a:ext uri="{FF2B5EF4-FFF2-40B4-BE49-F238E27FC236}">
                <a16:creationId xmlns:a16="http://schemas.microsoft.com/office/drawing/2014/main" id="{A6F17099-0567-4D0A-8C8A-3F5BF0C426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0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1" t="3033" r="1304" b="1185"/>
          <a:stretch/>
        </p:blipFill>
        <p:spPr bwMode="auto">
          <a:xfrm rot="1996243">
            <a:off x="6687307" y="3209203"/>
            <a:ext cx="1827467" cy="3564505"/>
          </a:xfrm>
          <a:custGeom>
            <a:avLst/>
            <a:gdLst>
              <a:gd name="connsiteX0" fmla="*/ 528004 w 1529769"/>
              <a:gd name="connsiteY0" fmla="*/ 2994305 h 2994305"/>
              <a:gd name="connsiteX1" fmla="*/ 0 w 1529769"/>
              <a:gd name="connsiteY1" fmla="*/ 2178482 h 2994305"/>
              <a:gd name="connsiteX2" fmla="*/ 5003 w 1529769"/>
              <a:gd name="connsiteY2" fmla="*/ 2175600 h 2994305"/>
              <a:gd name="connsiteX3" fmla="*/ 396190 w 1529769"/>
              <a:gd name="connsiteY3" fmla="*/ 642352 h 2994305"/>
              <a:gd name="connsiteX4" fmla="*/ 341106 w 1529769"/>
              <a:gd name="connsiteY4" fmla="*/ 547294 h 2994305"/>
              <a:gd name="connsiteX5" fmla="*/ 1186735 w 1529769"/>
              <a:gd name="connsiteY5" fmla="*/ 0 h 2994305"/>
              <a:gd name="connsiteX6" fmla="*/ 528004 w 1529769"/>
              <a:gd name="connsiteY6" fmla="*/ 2994305 h 29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9769" h="2994305">
                <a:moveTo>
                  <a:pt x="528004" y="2994305"/>
                </a:moveTo>
                <a:lnTo>
                  <a:pt x="0" y="2178482"/>
                </a:lnTo>
                <a:lnTo>
                  <a:pt x="5003" y="2175600"/>
                </a:lnTo>
                <a:cubicBezTo>
                  <a:pt x="512486" y="1847155"/>
                  <a:pt x="673960" y="1181575"/>
                  <a:pt x="396190" y="642352"/>
                </a:cubicBezTo>
                <a:lnTo>
                  <a:pt x="341106" y="547294"/>
                </a:lnTo>
                <a:lnTo>
                  <a:pt x="1186735" y="0"/>
                </a:lnTo>
                <a:cubicBezTo>
                  <a:pt x="1833656" y="999563"/>
                  <a:pt x="1538732" y="2340159"/>
                  <a:pt x="528004" y="29943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Imagem 73" descr="Caminhão, Estrada, Veículo, Neve, Branco">
            <a:extLst>
              <a:ext uri="{FF2B5EF4-FFF2-40B4-BE49-F238E27FC236}">
                <a16:creationId xmlns:a16="http://schemas.microsoft.com/office/drawing/2014/main" id="{528075E9-6DDC-4642-A2EE-1CF7105BEE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1">
            <a:duotone>
              <a:prstClr val="black"/>
              <a:srgbClr val="A5A5A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8" t="7019" r="2089" b="2865"/>
          <a:stretch/>
        </p:blipFill>
        <p:spPr bwMode="auto">
          <a:xfrm rot="12736569">
            <a:off x="4169636" y="666034"/>
            <a:ext cx="1809430" cy="3571267"/>
          </a:xfrm>
          <a:custGeom>
            <a:avLst/>
            <a:gdLst>
              <a:gd name="connsiteX0" fmla="*/ 367726 w 1519982"/>
              <a:gd name="connsiteY0" fmla="*/ 519283 h 3005347"/>
              <a:gd name="connsiteX1" fmla="*/ 1159017 w 1519982"/>
              <a:gd name="connsiteY1" fmla="*/ 0 h 3005347"/>
              <a:gd name="connsiteX2" fmla="*/ 730760 w 1519982"/>
              <a:gd name="connsiteY2" fmla="*/ 2875001 h 3005347"/>
              <a:gd name="connsiteX3" fmla="*/ 552651 w 1519982"/>
              <a:gd name="connsiteY3" fmla="*/ 3005347 h 3005347"/>
              <a:gd name="connsiteX4" fmla="*/ 552650 w 1519982"/>
              <a:gd name="connsiteY4" fmla="*/ 3005347 h 3005347"/>
              <a:gd name="connsiteX5" fmla="*/ 0 w 1519982"/>
              <a:gd name="connsiteY5" fmla="*/ 2163209 h 3005347"/>
              <a:gd name="connsiteX6" fmla="*/ 10923 w 1519982"/>
              <a:gd name="connsiteY6" fmla="*/ 2156787 h 3005347"/>
              <a:gd name="connsiteX7" fmla="*/ 371138 w 1519982"/>
              <a:gd name="connsiteY7" fmla="*/ 523941 h 300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982" h="3005347">
                <a:moveTo>
                  <a:pt x="367726" y="519283"/>
                </a:moveTo>
                <a:lnTo>
                  <a:pt x="1159017" y="0"/>
                </a:lnTo>
                <a:cubicBezTo>
                  <a:pt x="1778282" y="943646"/>
                  <a:pt x="1578381" y="2185226"/>
                  <a:pt x="730760" y="2875001"/>
                </a:cubicBezTo>
                <a:lnTo>
                  <a:pt x="552651" y="3005347"/>
                </a:lnTo>
                <a:lnTo>
                  <a:pt x="552650" y="3005347"/>
                </a:lnTo>
                <a:lnTo>
                  <a:pt x="0" y="2163209"/>
                </a:lnTo>
                <a:lnTo>
                  <a:pt x="10923" y="2156787"/>
                </a:lnTo>
                <a:cubicBezTo>
                  <a:pt x="563635" y="1794071"/>
                  <a:pt x="724909" y="1063021"/>
                  <a:pt x="371138" y="52394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CaixaDeTexto 62">
            <a:extLst>
              <a:ext uri="{FF2B5EF4-FFF2-40B4-BE49-F238E27FC236}">
                <a16:creationId xmlns:a16="http://schemas.microsoft.com/office/drawing/2014/main" id="{C79123DD-A589-4DA7-B631-A7574953EEC5}"/>
              </a:ext>
            </a:extLst>
          </p:cNvPr>
          <p:cNvSpPr txBox="1"/>
          <p:nvPr/>
        </p:nvSpPr>
        <p:spPr>
          <a:xfrm>
            <a:off x="2221022" y="8427480"/>
            <a:ext cx="716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*Agilidade no pronto atendimento de cotações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Transparência na informação das operações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Rastreabilidade das operações</a:t>
            </a:r>
          </a:p>
          <a:p>
            <a:r>
              <a:rPr lang="pt-BR" sz="2000" b="1" dirty="0">
                <a:solidFill>
                  <a:schemeClr val="bg1"/>
                </a:solidFill>
              </a:rPr>
              <a:t>através dos follow-up de carregamento em tempo real 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Pronto atendimento as solicitações urgentes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F8854802-5D61-4ACF-AB8F-1DA3A8DA25BE}"/>
              </a:ext>
            </a:extLst>
          </p:cNvPr>
          <p:cNvSpPr txBox="1"/>
          <p:nvPr/>
        </p:nvSpPr>
        <p:spPr>
          <a:xfrm>
            <a:off x="2720303" y="9102524"/>
            <a:ext cx="117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CLIQUE PARA PASSAR</a:t>
            </a:r>
          </a:p>
        </p:txBody>
      </p:sp>
      <p:sp>
        <p:nvSpPr>
          <p:cNvPr id="65" name="Meio-quadro 64">
            <a:extLst>
              <a:ext uri="{FF2B5EF4-FFF2-40B4-BE49-F238E27FC236}">
                <a16:creationId xmlns:a16="http://schemas.microsoft.com/office/drawing/2014/main" id="{E8462712-FE80-496C-BF99-879F723EF81A}"/>
              </a:ext>
            </a:extLst>
          </p:cNvPr>
          <p:cNvSpPr/>
          <p:nvPr/>
        </p:nvSpPr>
        <p:spPr>
          <a:xfrm flipH="1">
            <a:off x="-3342568" y="8412240"/>
            <a:ext cx="260350" cy="266700"/>
          </a:xfrm>
          <a:prstGeom prst="half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0FFAC67D-DEF4-4890-AB2D-F4D37B6E866F}"/>
              </a:ext>
            </a:extLst>
          </p:cNvPr>
          <p:cNvSpPr txBox="1"/>
          <p:nvPr/>
        </p:nvSpPr>
        <p:spPr>
          <a:xfrm>
            <a:off x="-4259397" y="8474803"/>
            <a:ext cx="117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CLIQUE PARA PASSAR</a:t>
            </a:r>
          </a:p>
        </p:txBody>
      </p:sp>
      <p:sp>
        <p:nvSpPr>
          <p:cNvPr id="75" name="Meio-quadro 74">
            <a:extLst>
              <a:ext uri="{FF2B5EF4-FFF2-40B4-BE49-F238E27FC236}">
                <a16:creationId xmlns:a16="http://schemas.microsoft.com/office/drawing/2014/main" id="{D78CD144-8E58-47C1-9069-2A503EAD348A}"/>
              </a:ext>
            </a:extLst>
          </p:cNvPr>
          <p:cNvSpPr/>
          <p:nvPr/>
        </p:nvSpPr>
        <p:spPr>
          <a:xfrm flipH="1">
            <a:off x="3789532" y="9192361"/>
            <a:ext cx="260350" cy="266700"/>
          </a:xfrm>
          <a:prstGeom prst="halfFram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37B50D5A-3D2E-4882-96EA-D7A6A88F3C72}"/>
              </a:ext>
            </a:extLst>
          </p:cNvPr>
          <p:cNvSpPr txBox="1"/>
          <p:nvPr/>
        </p:nvSpPr>
        <p:spPr>
          <a:xfrm>
            <a:off x="2872703" y="9254924"/>
            <a:ext cx="117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CLIQUE PARA PASSAR</a:t>
            </a:r>
          </a:p>
        </p:txBody>
      </p:sp>
    </p:spTree>
    <p:extLst>
      <p:ext uri="{BB962C8B-B14F-4D97-AF65-F5344CB8AC3E}">
        <p14:creationId xmlns:p14="http://schemas.microsoft.com/office/powerpoint/2010/main" val="833687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Objec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D9C152CD-A08A-43E3-A4C1-C67D63537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2881302" y="-3563780"/>
            <a:ext cx="7079771" cy="13669227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10800000" flipH="1">
            <a:off x="-6618409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6428723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5193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-4605646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-5885375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-5341210" y="3834685"/>
            <a:ext cx="322392" cy="253560"/>
          </a:xfrm>
          <a:prstGeom prst="rect">
            <a:avLst/>
          </a:prstGeom>
        </p:spPr>
      </p:pic>
      <p:sp>
        <p:nvSpPr>
          <p:cNvPr id="49" name="Retângulo 25">
            <a:extLst>
              <a:ext uri="{FF2B5EF4-FFF2-40B4-BE49-F238E27FC236}">
                <a16:creationId xmlns:a16="http://schemas.microsoft.com/office/drawing/2014/main" id="{D4B72FF3-6A3B-498A-99B2-26EB968709E7}"/>
              </a:ext>
            </a:extLst>
          </p:cNvPr>
          <p:cNvSpPr/>
          <p:nvPr/>
        </p:nvSpPr>
        <p:spPr>
          <a:xfrm>
            <a:off x="7054696" y="11124183"/>
            <a:ext cx="3394800" cy="33948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6D7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0" name="Retângulo 25">
            <a:extLst>
              <a:ext uri="{FF2B5EF4-FFF2-40B4-BE49-F238E27FC236}">
                <a16:creationId xmlns:a16="http://schemas.microsoft.com/office/drawing/2014/main" id="{0F63C2B7-AB87-4EFA-9676-58BF07DB5827}"/>
              </a:ext>
            </a:extLst>
          </p:cNvPr>
          <p:cNvSpPr/>
          <p:nvPr/>
        </p:nvSpPr>
        <p:spPr>
          <a:xfrm>
            <a:off x="17299700" y="2496923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2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2" name="Retângulo 25">
            <a:extLst>
              <a:ext uri="{FF2B5EF4-FFF2-40B4-BE49-F238E27FC236}">
                <a16:creationId xmlns:a16="http://schemas.microsoft.com/office/drawing/2014/main" id="{3462BBA8-52D0-4E83-A791-098261CB67CE}"/>
              </a:ext>
            </a:extLst>
          </p:cNvPr>
          <p:cNvSpPr/>
          <p:nvPr/>
        </p:nvSpPr>
        <p:spPr>
          <a:xfrm>
            <a:off x="-5824167" y="2508656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3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3" name="Retângulo 25">
            <a:extLst>
              <a:ext uri="{FF2B5EF4-FFF2-40B4-BE49-F238E27FC236}">
                <a16:creationId xmlns:a16="http://schemas.microsoft.com/office/drawing/2014/main" id="{DEAC1FFF-2AE2-484F-AC80-B694313C1391}"/>
              </a:ext>
            </a:extLst>
          </p:cNvPr>
          <p:cNvSpPr/>
          <p:nvPr/>
        </p:nvSpPr>
        <p:spPr>
          <a:xfrm>
            <a:off x="7680450" y="-9214148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4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222CB9E5-1A14-4714-918D-25C5D4AF037F}"/>
              </a:ext>
            </a:extLst>
          </p:cNvPr>
          <p:cNvSpPr txBox="1"/>
          <p:nvPr/>
        </p:nvSpPr>
        <p:spPr>
          <a:xfrm>
            <a:off x="7085500" y="12401655"/>
            <a:ext cx="3305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SERVIÇOS</a:t>
            </a:r>
          </a:p>
          <a:p>
            <a:pPr algn="ctr"/>
            <a:endParaRPr lang="pt-BR" sz="3600" b="1" i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5" name="Gráfico 54" descr="Engrenagens">
            <a:extLst>
              <a:ext uri="{FF2B5EF4-FFF2-40B4-BE49-F238E27FC236}">
                <a16:creationId xmlns:a16="http://schemas.microsoft.com/office/drawing/2014/main" id="{50B369F8-B290-4B9E-942B-0219F25833F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281114" y="13078795"/>
            <a:ext cx="914400" cy="914400"/>
          </a:xfrm>
          <a:prstGeom prst="rect">
            <a:avLst/>
          </a:prstGeom>
          <a:effectLst>
            <a:outerShdw blurRad="50800" dist="508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C7EF4452-AE96-4C2A-8C74-8A1916104E78}"/>
              </a:ext>
            </a:extLst>
          </p:cNvPr>
          <p:cNvSpPr txBox="1"/>
          <p:nvPr/>
        </p:nvSpPr>
        <p:spPr>
          <a:xfrm>
            <a:off x="2999112" y="9436924"/>
            <a:ext cx="716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*Agilidade no pronto atendimento de cotações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Transparência na informação das operações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Rastreabilidade das operações</a:t>
            </a:r>
          </a:p>
          <a:p>
            <a:r>
              <a:rPr lang="pt-BR" sz="2000" b="1" dirty="0">
                <a:solidFill>
                  <a:schemeClr val="bg1"/>
                </a:solidFill>
              </a:rPr>
              <a:t>através dos follow-up de carregamento em tempo real 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Pronto atendimento à solicitações urgentes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410D5F67-817E-4EE7-A02A-D0ED6F4AF8E1}"/>
              </a:ext>
            </a:extLst>
          </p:cNvPr>
          <p:cNvSpPr txBox="1"/>
          <p:nvPr/>
        </p:nvSpPr>
        <p:spPr>
          <a:xfrm>
            <a:off x="2999112" y="3301590"/>
            <a:ext cx="716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*Agilidade no pronto atendimento de cotações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Transparência na informação das operações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Rastreabilidade das operações</a:t>
            </a:r>
          </a:p>
          <a:p>
            <a:r>
              <a:rPr lang="pt-BR" sz="2000" b="1" dirty="0">
                <a:solidFill>
                  <a:schemeClr val="bg1"/>
                </a:solidFill>
              </a:rPr>
              <a:t>através dos follow-up de carregamento em tempo real 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Pronto atendimento as solicitações urgentes</a:t>
            </a:r>
          </a:p>
        </p:txBody>
      </p:sp>
      <p:sp>
        <p:nvSpPr>
          <p:cNvPr id="47" name="Seta: da Esquerda para a Direita 46">
            <a:extLst>
              <a:ext uri="{FF2B5EF4-FFF2-40B4-BE49-F238E27FC236}">
                <a16:creationId xmlns:a16="http://schemas.microsoft.com/office/drawing/2014/main" id="{41AA57FF-3FA4-4E43-ADF4-C2C280FBC6F5}"/>
              </a:ext>
            </a:extLst>
          </p:cNvPr>
          <p:cNvSpPr/>
          <p:nvPr/>
        </p:nvSpPr>
        <p:spPr>
          <a:xfrm>
            <a:off x="1035865" y="5232401"/>
            <a:ext cx="1906627" cy="1690778"/>
          </a:xfrm>
          <a:prstGeom prst="leftRightArrow">
            <a:avLst/>
          </a:prstGeom>
          <a:solidFill>
            <a:schemeClr val="bg1"/>
          </a:solidFill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05B0E816-FEF6-43F8-9B46-765767E7F507}"/>
              </a:ext>
            </a:extLst>
          </p:cNvPr>
          <p:cNvSpPr txBox="1"/>
          <p:nvPr/>
        </p:nvSpPr>
        <p:spPr>
          <a:xfrm>
            <a:off x="1424495" y="5881535"/>
            <a:ext cx="117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rgbClr val="26378E"/>
                </a:solidFill>
              </a:rPr>
              <a:t>CLIQUE PARA PASSAR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D0899697-BFDF-41C7-B6A3-92E2A9D1BA0D}"/>
              </a:ext>
            </a:extLst>
          </p:cNvPr>
          <p:cNvSpPr txBox="1"/>
          <p:nvPr/>
        </p:nvSpPr>
        <p:spPr>
          <a:xfrm>
            <a:off x="4174268" y="603417"/>
            <a:ext cx="5355791" cy="769441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PONTUALIDADE</a:t>
            </a:r>
            <a:endParaRPr lang="pt-B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8" name="Gráfico 57" descr="Marca de seleção">
            <a:extLst>
              <a:ext uri="{FF2B5EF4-FFF2-40B4-BE49-F238E27FC236}">
                <a16:creationId xmlns:a16="http://schemas.microsoft.com/office/drawing/2014/main" id="{96481401-F517-47AA-AE2A-3B2DE775208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06332" y="1458398"/>
            <a:ext cx="1204434" cy="1204434"/>
          </a:xfrm>
          <a:prstGeom prst="rect">
            <a:avLst/>
          </a:prstGeom>
          <a:effectLst>
            <a:outerShdw blurRad="63500" dist="38100" dir="5400000" sx="89000" sy="89000" algn="ctr" rotWithShape="0">
              <a:srgbClr val="000000"/>
            </a:outerShdw>
          </a:effectLst>
        </p:spPr>
      </p:pic>
      <p:pic>
        <p:nvPicPr>
          <p:cNvPr id="61" name="Imagem 60">
            <a:extLst>
              <a:ext uri="{FF2B5EF4-FFF2-40B4-BE49-F238E27FC236}">
                <a16:creationId xmlns:a16="http://schemas.microsoft.com/office/drawing/2014/main" id="{8F94B620-71BE-4DB7-9BC4-2E43CFC7E3E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089" y="78798"/>
            <a:ext cx="1963805" cy="1365589"/>
          </a:xfrm>
          <a:prstGeom prst="rect">
            <a:avLst/>
          </a:prstGeom>
        </p:spPr>
      </p:pic>
      <p:pic>
        <p:nvPicPr>
          <p:cNvPr id="34" name="Imagem 33" descr="Navio De Recipiente">
            <a:extLst>
              <a:ext uri="{FF2B5EF4-FFF2-40B4-BE49-F238E27FC236}">
                <a16:creationId xmlns:a16="http://schemas.microsoft.com/office/drawing/2014/main" id="{E4E96E1D-7798-432D-90C9-3928DAA7B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92" t="233" r="36081" b="208"/>
          <a:stretch>
            <a:fillRect/>
          </a:stretch>
        </p:blipFill>
        <p:spPr bwMode="auto">
          <a:xfrm rot="9411002">
            <a:off x="-4964987" y="7554352"/>
            <a:ext cx="2046790" cy="3379473"/>
          </a:xfrm>
          <a:custGeom>
            <a:avLst/>
            <a:gdLst>
              <a:gd name="connsiteX0" fmla="*/ 391671 w 1713610"/>
              <a:gd name="connsiteY0" fmla="*/ 0 h 2841195"/>
              <a:gd name="connsiteX1" fmla="*/ 1543800 w 1713610"/>
              <a:gd name="connsiteY1" fmla="*/ 2841195 h 2841195"/>
              <a:gd name="connsiteX2" fmla="*/ 670069 w 1713610"/>
              <a:gd name="connsiteY2" fmla="*/ 2477339 h 2841195"/>
              <a:gd name="connsiteX3" fmla="*/ 708312 w 1713610"/>
              <a:gd name="connsiteY3" fmla="*/ 2370204 h 2841195"/>
              <a:gd name="connsiteX4" fmla="*/ 11923 w 1713610"/>
              <a:gd name="connsiteY4" fmla="*/ 944811 h 2841195"/>
              <a:gd name="connsiteX5" fmla="*/ 0 w 1713610"/>
              <a:gd name="connsiteY5" fmla="*/ 940521 h 2841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3610" h="2841195">
                <a:moveTo>
                  <a:pt x="391671" y="0"/>
                </a:moveTo>
                <a:cubicBezTo>
                  <a:pt x="1490815" y="457728"/>
                  <a:pt x="2006641" y="1729774"/>
                  <a:pt x="1543800" y="2841195"/>
                </a:cubicBezTo>
                <a:lnTo>
                  <a:pt x="670069" y="2477339"/>
                </a:lnTo>
                <a:lnTo>
                  <a:pt x="708312" y="2370204"/>
                </a:lnTo>
                <a:cubicBezTo>
                  <a:pt x="878051" y="1803158"/>
                  <a:pt x="584075" y="1183078"/>
                  <a:pt x="11923" y="944811"/>
                </a:cubicBezTo>
                <a:lnTo>
                  <a:pt x="0" y="94052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Imagem 34" descr="El seguro que protege su crédito | Saber más, ser más">
            <a:extLst>
              <a:ext uri="{FF2B5EF4-FFF2-40B4-BE49-F238E27FC236}">
                <a16:creationId xmlns:a16="http://schemas.microsoft.com/office/drawing/2014/main" id="{EB01BA8F-DDC9-431A-AFE6-AEE5C174B6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94" t="1148" r="18929" b="10712"/>
          <a:stretch/>
        </p:blipFill>
        <p:spPr bwMode="auto">
          <a:xfrm rot="19023345">
            <a:off x="19645378" y="-4884866"/>
            <a:ext cx="1630527" cy="3609455"/>
          </a:xfrm>
          <a:custGeom>
            <a:avLst/>
            <a:gdLst>
              <a:gd name="connsiteX0" fmla="*/ 815360 w 1372146"/>
              <a:gd name="connsiteY0" fmla="*/ 3032064 h 3032064"/>
              <a:gd name="connsiteX1" fmla="*/ 61838 w 1372146"/>
              <a:gd name="connsiteY1" fmla="*/ 2346360 h 3032064"/>
              <a:gd name="connsiteX2" fmla="*/ 131696 w 1372146"/>
              <a:gd name="connsiteY2" fmla="*/ 2261564 h 3032064"/>
              <a:gd name="connsiteX3" fmla="*/ 80064 w 1372146"/>
              <a:gd name="connsiteY3" fmla="*/ 769946 h 3032064"/>
              <a:gd name="connsiteX4" fmla="*/ 0 w 1372146"/>
              <a:gd name="connsiteY4" fmla="*/ 689136 h 3032064"/>
              <a:gd name="connsiteX5" fmla="*/ 627114 w 1372146"/>
              <a:gd name="connsiteY5" fmla="*/ 0 h 3032064"/>
              <a:gd name="connsiteX6" fmla="*/ 683479 w 1372146"/>
              <a:gd name="connsiteY6" fmla="*/ 0 h 3032064"/>
              <a:gd name="connsiteX7" fmla="*/ 811403 w 1372146"/>
              <a:gd name="connsiteY7" fmla="*/ 128646 h 3032064"/>
              <a:gd name="connsiteX8" fmla="*/ 815360 w 1372146"/>
              <a:gd name="connsiteY8" fmla="*/ 3032064 h 303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2146" h="3032064">
                <a:moveTo>
                  <a:pt x="815360" y="3032064"/>
                </a:moveTo>
                <a:lnTo>
                  <a:pt x="61838" y="2346360"/>
                </a:lnTo>
                <a:lnTo>
                  <a:pt x="131696" y="2261564"/>
                </a:lnTo>
                <a:cubicBezTo>
                  <a:pt x="469594" y="1807337"/>
                  <a:pt x="447950" y="1182080"/>
                  <a:pt x="80064" y="769946"/>
                </a:cubicBezTo>
                <a:lnTo>
                  <a:pt x="0" y="689136"/>
                </a:lnTo>
                <a:lnTo>
                  <a:pt x="627114" y="0"/>
                </a:lnTo>
                <a:lnTo>
                  <a:pt x="683479" y="0"/>
                </a:lnTo>
                <a:lnTo>
                  <a:pt x="811403" y="128646"/>
                </a:lnTo>
                <a:cubicBezTo>
                  <a:pt x="1550105" y="950135"/>
                  <a:pt x="1566627" y="2206496"/>
                  <a:pt x="815360" y="303206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Imagem 35" descr="Ikea, Armazém, Industrial, Tempe">
            <a:extLst>
              <a:ext uri="{FF2B5EF4-FFF2-40B4-BE49-F238E27FC236}">
                <a16:creationId xmlns:a16="http://schemas.microsoft.com/office/drawing/2014/main" id="{A9B1BEE9-A0CF-42CC-9BD7-4CDE15D6D1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1" t="3033" r="1304" b="1185"/>
          <a:stretch/>
        </p:blipFill>
        <p:spPr bwMode="auto">
          <a:xfrm rot="1996243">
            <a:off x="17281815" y="7654672"/>
            <a:ext cx="1827467" cy="3564505"/>
          </a:xfrm>
          <a:custGeom>
            <a:avLst/>
            <a:gdLst>
              <a:gd name="connsiteX0" fmla="*/ 528004 w 1529769"/>
              <a:gd name="connsiteY0" fmla="*/ 2994305 h 2994305"/>
              <a:gd name="connsiteX1" fmla="*/ 0 w 1529769"/>
              <a:gd name="connsiteY1" fmla="*/ 2178482 h 2994305"/>
              <a:gd name="connsiteX2" fmla="*/ 5003 w 1529769"/>
              <a:gd name="connsiteY2" fmla="*/ 2175600 h 2994305"/>
              <a:gd name="connsiteX3" fmla="*/ 396190 w 1529769"/>
              <a:gd name="connsiteY3" fmla="*/ 642352 h 2994305"/>
              <a:gd name="connsiteX4" fmla="*/ 341106 w 1529769"/>
              <a:gd name="connsiteY4" fmla="*/ 547294 h 2994305"/>
              <a:gd name="connsiteX5" fmla="*/ 1186735 w 1529769"/>
              <a:gd name="connsiteY5" fmla="*/ 0 h 2994305"/>
              <a:gd name="connsiteX6" fmla="*/ 528004 w 1529769"/>
              <a:gd name="connsiteY6" fmla="*/ 2994305 h 2994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9769" h="2994305">
                <a:moveTo>
                  <a:pt x="528004" y="2994305"/>
                </a:moveTo>
                <a:lnTo>
                  <a:pt x="0" y="2178482"/>
                </a:lnTo>
                <a:lnTo>
                  <a:pt x="5003" y="2175600"/>
                </a:lnTo>
                <a:cubicBezTo>
                  <a:pt x="512486" y="1847155"/>
                  <a:pt x="673960" y="1181575"/>
                  <a:pt x="396190" y="642352"/>
                </a:cubicBezTo>
                <a:lnTo>
                  <a:pt x="341106" y="547294"/>
                </a:lnTo>
                <a:lnTo>
                  <a:pt x="1186735" y="0"/>
                </a:lnTo>
                <a:cubicBezTo>
                  <a:pt x="1833656" y="999563"/>
                  <a:pt x="1538732" y="2340159"/>
                  <a:pt x="528004" y="29943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Imagem 37" descr="Caminhão, Estrada, Veículo, Neve, Branco">
            <a:extLst>
              <a:ext uri="{FF2B5EF4-FFF2-40B4-BE49-F238E27FC236}">
                <a16:creationId xmlns:a16="http://schemas.microsoft.com/office/drawing/2014/main" id="{8742F39F-3F66-42B0-9821-14A2E50CC3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>
            <a:duotone>
              <a:prstClr val="black"/>
              <a:srgbClr val="A5A5A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8" t="7019" r="2089" b="2865"/>
          <a:stretch/>
        </p:blipFill>
        <p:spPr bwMode="auto">
          <a:xfrm rot="12736569">
            <a:off x="-4058390" y="-4124280"/>
            <a:ext cx="1809430" cy="3571267"/>
          </a:xfrm>
          <a:custGeom>
            <a:avLst/>
            <a:gdLst>
              <a:gd name="connsiteX0" fmla="*/ 367726 w 1519982"/>
              <a:gd name="connsiteY0" fmla="*/ 519283 h 3005347"/>
              <a:gd name="connsiteX1" fmla="*/ 1159017 w 1519982"/>
              <a:gd name="connsiteY1" fmla="*/ 0 h 3005347"/>
              <a:gd name="connsiteX2" fmla="*/ 730760 w 1519982"/>
              <a:gd name="connsiteY2" fmla="*/ 2875001 h 3005347"/>
              <a:gd name="connsiteX3" fmla="*/ 552651 w 1519982"/>
              <a:gd name="connsiteY3" fmla="*/ 3005347 h 3005347"/>
              <a:gd name="connsiteX4" fmla="*/ 552650 w 1519982"/>
              <a:gd name="connsiteY4" fmla="*/ 3005347 h 3005347"/>
              <a:gd name="connsiteX5" fmla="*/ 0 w 1519982"/>
              <a:gd name="connsiteY5" fmla="*/ 2163209 h 3005347"/>
              <a:gd name="connsiteX6" fmla="*/ 10923 w 1519982"/>
              <a:gd name="connsiteY6" fmla="*/ 2156787 h 3005347"/>
              <a:gd name="connsiteX7" fmla="*/ 371138 w 1519982"/>
              <a:gd name="connsiteY7" fmla="*/ 523941 h 3005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19982" h="3005347">
                <a:moveTo>
                  <a:pt x="367726" y="519283"/>
                </a:moveTo>
                <a:lnTo>
                  <a:pt x="1159017" y="0"/>
                </a:lnTo>
                <a:cubicBezTo>
                  <a:pt x="1778282" y="943646"/>
                  <a:pt x="1578381" y="2185226"/>
                  <a:pt x="730760" y="2875001"/>
                </a:cubicBezTo>
                <a:lnTo>
                  <a:pt x="552651" y="3005347"/>
                </a:lnTo>
                <a:lnTo>
                  <a:pt x="552650" y="3005347"/>
                </a:lnTo>
                <a:lnTo>
                  <a:pt x="0" y="2163209"/>
                </a:lnTo>
                <a:lnTo>
                  <a:pt x="10923" y="2156787"/>
                </a:lnTo>
                <a:cubicBezTo>
                  <a:pt x="563635" y="1794071"/>
                  <a:pt x="724909" y="1063021"/>
                  <a:pt x="371138" y="52394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501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0">
        <p159:morph option="byObjec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D262ED32-601D-4C89-8B1E-047838BF7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2880000" y="-3564000"/>
            <a:ext cx="7079771" cy="13592835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10800000" flipH="1">
            <a:off x="-6618409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6428723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5193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-4605646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-5885375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-5341210" y="3834685"/>
            <a:ext cx="322392" cy="253560"/>
          </a:xfrm>
          <a:prstGeom prst="rect">
            <a:avLst/>
          </a:prstGeom>
        </p:spPr>
      </p:pic>
      <p:sp>
        <p:nvSpPr>
          <p:cNvPr id="49" name="Retângulo 25">
            <a:extLst>
              <a:ext uri="{FF2B5EF4-FFF2-40B4-BE49-F238E27FC236}">
                <a16:creationId xmlns:a16="http://schemas.microsoft.com/office/drawing/2014/main" id="{D4B72FF3-6A3B-498A-99B2-26EB968709E7}"/>
              </a:ext>
            </a:extLst>
          </p:cNvPr>
          <p:cNvSpPr/>
          <p:nvPr/>
        </p:nvSpPr>
        <p:spPr>
          <a:xfrm>
            <a:off x="7054696" y="11124183"/>
            <a:ext cx="3394800" cy="33948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6D7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0" name="Retângulo 25">
            <a:extLst>
              <a:ext uri="{FF2B5EF4-FFF2-40B4-BE49-F238E27FC236}">
                <a16:creationId xmlns:a16="http://schemas.microsoft.com/office/drawing/2014/main" id="{0F63C2B7-AB87-4EFA-9676-58BF07DB5827}"/>
              </a:ext>
            </a:extLst>
          </p:cNvPr>
          <p:cNvSpPr/>
          <p:nvPr/>
        </p:nvSpPr>
        <p:spPr>
          <a:xfrm>
            <a:off x="17299700" y="2496923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2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2" name="Retângulo 25">
            <a:extLst>
              <a:ext uri="{FF2B5EF4-FFF2-40B4-BE49-F238E27FC236}">
                <a16:creationId xmlns:a16="http://schemas.microsoft.com/office/drawing/2014/main" id="{3462BBA8-52D0-4E83-A791-098261CB67CE}"/>
              </a:ext>
            </a:extLst>
          </p:cNvPr>
          <p:cNvSpPr/>
          <p:nvPr/>
        </p:nvSpPr>
        <p:spPr>
          <a:xfrm>
            <a:off x="-5824167" y="2508656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3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3" name="Retângulo 25">
            <a:extLst>
              <a:ext uri="{FF2B5EF4-FFF2-40B4-BE49-F238E27FC236}">
                <a16:creationId xmlns:a16="http://schemas.microsoft.com/office/drawing/2014/main" id="{DEAC1FFF-2AE2-484F-AC80-B694313C1391}"/>
              </a:ext>
            </a:extLst>
          </p:cNvPr>
          <p:cNvSpPr/>
          <p:nvPr/>
        </p:nvSpPr>
        <p:spPr>
          <a:xfrm>
            <a:off x="7680450" y="-9214148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4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222CB9E5-1A14-4714-918D-25C5D4AF037F}"/>
              </a:ext>
            </a:extLst>
          </p:cNvPr>
          <p:cNvSpPr txBox="1"/>
          <p:nvPr/>
        </p:nvSpPr>
        <p:spPr>
          <a:xfrm>
            <a:off x="7085500" y="12401655"/>
            <a:ext cx="3305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SERVIÇOS</a:t>
            </a:r>
          </a:p>
          <a:p>
            <a:pPr algn="ctr"/>
            <a:endParaRPr lang="pt-BR" sz="3600" b="1" i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5" name="Gráfico 54" descr="Engrenagens">
            <a:extLst>
              <a:ext uri="{FF2B5EF4-FFF2-40B4-BE49-F238E27FC236}">
                <a16:creationId xmlns:a16="http://schemas.microsoft.com/office/drawing/2014/main" id="{50B369F8-B290-4B9E-942B-0219F25833F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281114" y="13078795"/>
            <a:ext cx="914400" cy="914400"/>
          </a:xfrm>
          <a:prstGeom prst="rect">
            <a:avLst/>
          </a:prstGeom>
          <a:effectLst>
            <a:outerShdw blurRad="50800" dist="50800" dir="5400000" sx="88000" sy="88000" algn="ctr" rotWithShape="0">
              <a:srgbClr val="000000">
                <a:alpha val="43137"/>
              </a:srgbClr>
            </a:outerShdw>
          </a:effectLst>
        </p:spPr>
      </p:pic>
      <p:sp>
        <p:nvSpPr>
          <p:cNvPr id="63" name="CaixaDeTexto 62">
            <a:extLst>
              <a:ext uri="{FF2B5EF4-FFF2-40B4-BE49-F238E27FC236}">
                <a16:creationId xmlns:a16="http://schemas.microsoft.com/office/drawing/2014/main" id="{ECDAED75-5196-4475-BEB5-D6A41B9CD115}"/>
              </a:ext>
            </a:extLst>
          </p:cNvPr>
          <p:cNvSpPr txBox="1"/>
          <p:nvPr/>
        </p:nvSpPr>
        <p:spPr>
          <a:xfrm>
            <a:off x="4174268" y="603417"/>
            <a:ext cx="5355791" cy="769441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PONTUALIDADE</a:t>
            </a:r>
            <a:endParaRPr lang="pt-B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555A1E82-8EA5-4A1F-A8D6-6F3B4E23C7CA}"/>
              </a:ext>
            </a:extLst>
          </p:cNvPr>
          <p:cNvSpPr txBox="1"/>
          <p:nvPr/>
        </p:nvSpPr>
        <p:spPr>
          <a:xfrm>
            <a:off x="2999112" y="3301590"/>
            <a:ext cx="716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*Agilidade no pronto atendimento de cotações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Transparência na informação das operações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Rastreabilidade das operações</a:t>
            </a:r>
          </a:p>
          <a:p>
            <a:r>
              <a:rPr lang="pt-BR" sz="2000" b="1" dirty="0">
                <a:solidFill>
                  <a:schemeClr val="bg1"/>
                </a:solidFill>
              </a:rPr>
              <a:t>através dos follow-up de carregamento em tempo real 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Pronto atendimento a solicitações urgentes</a:t>
            </a: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BEFB322A-55CE-4A12-B5D5-06FCD72C4742}"/>
              </a:ext>
            </a:extLst>
          </p:cNvPr>
          <p:cNvSpPr txBox="1"/>
          <p:nvPr/>
        </p:nvSpPr>
        <p:spPr>
          <a:xfrm>
            <a:off x="1424495" y="5881535"/>
            <a:ext cx="117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CLIQUE PARA PASSAR</a:t>
            </a:r>
          </a:p>
        </p:txBody>
      </p:sp>
      <p:pic>
        <p:nvPicPr>
          <p:cNvPr id="68" name="Imagem 67">
            <a:extLst>
              <a:ext uri="{FF2B5EF4-FFF2-40B4-BE49-F238E27FC236}">
                <a16:creationId xmlns:a16="http://schemas.microsoft.com/office/drawing/2014/main" id="{E13F9179-0AD8-4EF7-933D-C5C5559AEFE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088" y="78798"/>
            <a:ext cx="1974830" cy="136802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70" name="Imagem 69">
            <a:extLst>
              <a:ext uri="{FF2B5EF4-FFF2-40B4-BE49-F238E27FC236}">
                <a16:creationId xmlns:a16="http://schemas.microsoft.com/office/drawing/2014/main" id="{07A6CBD7-33FA-4747-B0AE-3102C7012B4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64167" y="1524265"/>
            <a:ext cx="2009152" cy="1364400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71" name="Gráfico 70" descr="Marca de seleção">
            <a:extLst>
              <a:ext uri="{FF2B5EF4-FFF2-40B4-BE49-F238E27FC236}">
                <a16:creationId xmlns:a16="http://schemas.microsoft.com/office/drawing/2014/main" id="{85D20324-9D61-46E8-B15C-A9D4E314F43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06332" y="1458398"/>
            <a:ext cx="1204434" cy="1204434"/>
          </a:xfrm>
          <a:prstGeom prst="rect">
            <a:avLst/>
          </a:prstGeom>
          <a:effectLst>
            <a:outerShdw blurRad="63500" dist="38100" dir="5400000" sx="89000" sy="89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216121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E08C3A95-F943-466D-A15C-275271C37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5226375" y="-3425868"/>
            <a:ext cx="7079771" cy="13521825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B90E35E-04B7-4003-AFA1-2BDA3AAAFA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466" y="140357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 rot="10800000" flipH="1">
            <a:off x="-198559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8873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57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1814204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534475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1078640" y="3834685"/>
            <a:ext cx="322392" cy="25356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25C1F7-A9E5-4A79-9D0D-C1E06058548C}"/>
              </a:ext>
            </a:extLst>
          </p:cNvPr>
          <p:cNvSpPr txBox="1"/>
          <p:nvPr/>
        </p:nvSpPr>
        <p:spPr>
          <a:xfrm>
            <a:off x="3579514" y="5766156"/>
            <a:ext cx="2196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rgbClr val="A2A1A1"/>
                </a:solidFill>
              </a:rPr>
              <a:t>O MELHOR NO RAMO DE LOGÍTICA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2D98F2F3-2932-4867-9668-D5FE3B7AF0B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13"/>
          <a:stretch/>
        </p:blipFill>
        <p:spPr>
          <a:xfrm>
            <a:off x="5700775" y="5650235"/>
            <a:ext cx="897847" cy="783702"/>
          </a:xfrm>
          <a:prstGeom prst="rect">
            <a:avLst/>
          </a:prstGeom>
          <a:noFill/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7189DF41-64D4-4418-B3E2-42DDFA9E6D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836" y="2775039"/>
            <a:ext cx="2420551" cy="1642357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sp>
        <p:nvSpPr>
          <p:cNvPr id="31" name="Retângulo 25">
            <a:extLst>
              <a:ext uri="{FF2B5EF4-FFF2-40B4-BE49-F238E27FC236}">
                <a16:creationId xmlns:a16="http://schemas.microsoft.com/office/drawing/2014/main" id="{E9B1CB84-3350-45C6-8F24-C8742D8AF154}"/>
              </a:ext>
            </a:extLst>
          </p:cNvPr>
          <p:cNvSpPr/>
          <p:nvPr/>
        </p:nvSpPr>
        <p:spPr>
          <a:xfrm>
            <a:off x="7663751" y="4613154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4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4" name="Retângulo 25">
            <a:extLst>
              <a:ext uri="{FF2B5EF4-FFF2-40B4-BE49-F238E27FC236}">
                <a16:creationId xmlns:a16="http://schemas.microsoft.com/office/drawing/2014/main" id="{6AF0ADE5-7B17-40C3-9CF4-35335F1FA217}"/>
              </a:ext>
            </a:extLst>
          </p:cNvPr>
          <p:cNvSpPr/>
          <p:nvPr/>
        </p:nvSpPr>
        <p:spPr>
          <a:xfrm>
            <a:off x="9778019" y="2496923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5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5" name="Retângulo 25">
            <a:extLst>
              <a:ext uri="{FF2B5EF4-FFF2-40B4-BE49-F238E27FC236}">
                <a16:creationId xmlns:a16="http://schemas.microsoft.com/office/drawing/2014/main" id="{C19AB068-C10D-4B5B-B2F7-887DC66DA761}"/>
              </a:ext>
            </a:extLst>
          </p:cNvPr>
          <p:cNvSpPr/>
          <p:nvPr/>
        </p:nvSpPr>
        <p:spPr>
          <a:xfrm>
            <a:off x="5561595" y="2508656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6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6" name="Retângulo 25">
            <a:extLst>
              <a:ext uri="{FF2B5EF4-FFF2-40B4-BE49-F238E27FC236}">
                <a16:creationId xmlns:a16="http://schemas.microsoft.com/office/drawing/2014/main" id="{E125DAB5-91CE-43EA-9015-CA61C9921D1F}"/>
              </a:ext>
            </a:extLst>
          </p:cNvPr>
          <p:cNvSpPr/>
          <p:nvPr/>
        </p:nvSpPr>
        <p:spPr>
          <a:xfrm>
            <a:off x="7680450" y="372309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7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3E865B2-6E04-4069-BEBA-EBB7B51F94B6}"/>
              </a:ext>
            </a:extLst>
          </p:cNvPr>
          <p:cNvSpPr txBox="1"/>
          <p:nvPr/>
        </p:nvSpPr>
        <p:spPr>
          <a:xfrm>
            <a:off x="4072662" y="-4577230"/>
            <a:ext cx="5355791" cy="769441"/>
          </a:xfrm>
          <a:prstGeom prst="rect">
            <a:avLst/>
          </a:prstGeom>
          <a:noFill/>
          <a:effectLst>
            <a:outerShdw dist="2540000" dir="21540000" sx="2000" sy="2000" algn="ctr" rotWithShape="0">
              <a:srgbClr val="000000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PONTUALIDADE</a:t>
            </a:r>
            <a:endParaRPr lang="pt-BR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85B3EB9-BDC0-4936-95D3-E34DF45470EA}"/>
              </a:ext>
            </a:extLst>
          </p:cNvPr>
          <p:cNvSpPr txBox="1"/>
          <p:nvPr/>
        </p:nvSpPr>
        <p:spPr>
          <a:xfrm>
            <a:off x="2999112" y="9436924"/>
            <a:ext cx="716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*Agilidade no pronto atendimento de cotações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Transparência na informação das operações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Rastreabilidade das operações</a:t>
            </a:r>
          </a:p>
          <a:p>
            <a:r>
              <a:rPr lang="pt-BR" sz="2000" b="1" dirty="0">
                <a:solidFill>
                  <a:schemeClr val="bg1"/>
                </a:solidFill>
              </a:rPr>
              <a:t>através dos follow-up de carregamento em tempo real 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Pronto atendimento à solicitações urgentes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D1BF3F41-0090-4B76-ACFB-552EAEB3C9EB}"/>
              </a:ext>
            </a:extLst>
          </p:cNvPr>
          <p:cNvSpPr txBox="1"/>
          <p:nvPr/>
        </p:nvSpPr>
        <p:spPr>
          <a:xfrm>
            <a:off x="2017743" y="7302306"/>
            <a:ext cx="7164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*Agilidade no pronto atendimento de cotações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Transparência na informação das operações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Rastreabilidade das operações</a:t>
            </a:r>
          </a:p>
          <a:p>
            <a:r>
              <a:rPr lang="pt-BR" sz="2000" b="1" dirty="0">
                <a:solidFill>
                  <a:schemeClr val="bg1"/>
                </a:solidFill>
              </a:rPr>
              <a:t>através dos follow-up de carregamento em tempo real  </a:t>
            </a:r>
          </a:p>
          <a:p>
            <a:endParaRPr lang="pt-BR" sz="2000" b="1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* Pronto atendimento as solicitações urgentes</a:t>
            </a:r>
          </a:p>
        </p:txBody>
      </p:sp>
    </p:spTree>
    <p:extLst>
      <p:ext uri="{BB962C8B-B14F-4D97-AF65-F5344CB8AC3E}">
        <p14:creationId xmlns:p14="http://schemas.microsoft.com/office/powerpoint/2010/main" val="2970033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C2EB27AB-7A12-4504-AA34-4422E4B68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5091169" y="-2910446"/>
            <a:ext cx="7079771" cy="12970935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B90E35E-04B7-4003-AFA1-2BDA3AAAFA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466" y="140357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 rot="10800000" flipH="1">
            <a:off x="-198559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8873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57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1814204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534475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1078640" y="3834685"/>
            <a:ext cx="322392" cy="25356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25C1F7-A9E5-4A79-9D0D-C1E06058548C}"/>
              </a:ext>
            </a:extLst>
          </p:cNvPr>
          <p:cNvSpPr txBox="1"/>
          <p:nvPr/>
        </p:nvSpPr>
        <p:spPr>
          <a:xfrm>
            <a:off x="3579514" y="5766156"/>
            <a:ext cx="2196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rgbClr val="A2A1A1"/>
                </a:solidFill>
              </a:rPr>
              <a:t>O MELHOR NO RAMO DE LOGÍTICA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2D98F2F3-2932-4867-9668-D5FE3B7AF0B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13"/>
          <a:stretch/>
        </p:blipFill>
        <p:spPr>
          <a:xfrm>
            <a:off x="5700775" y="5650235"/>
            <a:ext cx="897847" cy="783702"/>
          </a:xfrm>
          <a:prstGeom prst="rect">
            <a:avLst/>
          </a:prstGeom>
          <a:noFill/>
        </p:spPr>
      </p:pic>
      <p:sp>
        <p:nvSpPr>
          <p:cNvPr id="31" name="Retângulo 25">
            <a:extLst>
              <a:ext uri="{FF2B5EF4-FFF2-40B4-BE49-F238E27FC236}">
                <a16:creationId xmlns:a16="http://schemas.microsoft.com/office/drawing/2014/main" id="{E9B1CB84-3350-45C6-8F24-C8742D8AF154}"/>
              </a:ext>
            </a:extLst>
          </p:cNvPr>
          <p:cNvSpPr/>
          <p:nvPr/>
        </p:nvSpPr>
        <p:spPr>
          <a:xfrm>
            <a:off x="7663751" y="4613154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4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4" name="Retângulo 25">
            <a:extLst>
              <a:ext uri="{FF2B5EF4-FFF2-40B4-BE49-F238E27FC236}">
                <a16:creationId xmlns:a16="http://schemas.microsoft.com/office/drawing/2014/main" id="{6AF0ADE5-7B17-40C3-9CF4-35335F1FA217}"/>
              </a:ext>
            </a:extLst>
          </p:cNvPr>
          <p:cNvSpPr/>
          <p:nvPr/>
        </p:nvSpPr>
        <p:spPr>
          <a:xfrm>
            <a:off x="9778019" y="2496923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5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5" name="Retângulo 25">
            <a:extLst>
              <a:ext uri="{FF2B5EF4-FFF2-40B4-BE49-F238E27FC236}">
                <a16:creationId xmlns:a16="http://schemas.microsoft.com/office/drawing/2014/main" id="{C19AB068-C10D-4B5B-B2F7-887DC66DA761}"/>
              </a:ext>
            </a:extLst>
          </p:cNvPr>
          <p:cNvSpPr/>
          <p:nvPr/>
        </p:nvSpPr>
        <p:spPr>
          <a:xfrm>
            <a:off x="5552153" y="1859635"/>
            <a:ext cx="3394800" cy="33948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6D7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6" name="Retângulo 25">
            <a:extLst>
              <a:ext uri="{FF2B5EF4-FFF2-40B4-BE49-F238E27FC236}">
                <a16:creationId xmlns:a16="http://schemas.microsoft.com/office/drawing/2014/main" id="{E125DAB5-91CE-43EA-9015-CA61C9921D1F}"/>
              </a:ext>
            </a:extLst>
          </p:cNvPr>
          <p:cNvSpPr/>
          <p:nvPr/>
        </p:nvSpPr>
        <p:spPr>
          <a:xfrm>
            <a:off x="7680450" y="372309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6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6B89721-D446-40B7-BE00-6DC03E1A885C}"/>
              </a:ext>
            </a:extLst>
          </p:cNvPr>
          <p:cNvSpPr txBox="1"/>
          <p:nvPr/>
        </p:nvSpPr>
        <p:spPr>
          <a:xfrm>
            <a:off x="5613221" y="3112707"/>
            <a:ext cx="3305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CONTATO</a:t>
            </a:r>
          </a:p>
          <a:p>
            <a:pPr algn="ctr"/>
            <a:endParaRPr lang="pt-BR" sz="3600" b="1" i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Gráfico 3" descr="Usuários">
            <a:extLst>
              <a:ext uri="{FF2B5EF4-FFF2-40B4-BE49-F238E27FC236}">
                <a16:creationId xmlns:a16="http://schemas.microsoft.com/office/drawing/2014/main" id="{465183F6-B539-47D2-9B39-9C8296D3D85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791018" y="3503149"/>
            <a:ext cx="914400" cy="914400"/>
          </a:xfrm>
          <a:prstGeom prst="rect">
            <a:avLst/>
          </a:prstGeom>
          <a:effectLst>
            <a:outerShdw blurRad="76200" dist="38100" dir="5760000" sx="105000" sy="105000" algn="ctr" rotWithShape="0">
              <a:srgbClr val="000000">
                <a:alpha val="7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6191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" descr="Fundo Do Transporte Da Logística Imagem de Stock - Imagem de azul, arte:  120365335">
            <a:extLst>
              <a:ext uri="{FF2B5EF4-FFF2-40B4-BE49-F238E27FC236}">
                <a16:creationId xmlns:a16="http://schemas.microsoft.com/office/drawing/2014/main" id="{7E3307A2-EF95-4804-803D-19C7D81B0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72" y="0"/>
            <a:ext cx="15505015" cy="728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aralelogramo 8">
            <a:extLst>
              <a:ext uri="{FF2B5EF4-FFF2-40B4-BE49-F238E27FC236}">
                <a16:creationId xmlns:a16="http://schemas.microsoft.com/office/drawing/2014/main" id="{B7A6781E-E50D-48B8-92F5-38BF0C855E81}"/>
              </a:ext>
            </a:extLst>
          </p:cNvPr>
          <p:cNvSpPr/>
          <p:nvPr/>
        </p:nvSpPr>
        <p:spPr>
          <a:xfrm>
            <a:off x="-21779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id="{11BA11D5-3C93-4EC6-B526-BFB6EF244C8C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5562276" y="-4706364"/>
            <a:ext cx="7079771" cy="14890435"/>
          </a:xfrm>
          <a:prstGeom prst="rect">
            <a:avLst/>
          </a:prstGeom>
          <a:solidFill>
            <a:srgbClr val="263387">
              <a:alpha val="82000"/>
            </a:srgbClr>
          </a:solidFill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B90E35E-04B7-4003-AFA1-2BDA3AAAFA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466" y="140357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7"/>
          <a:stretch>
            <a:fillRect/>
          </a:stretch>
        </p:blipFill>
        <p:spPr>
          <a:xfrm rot="10800000" flipH="1">
            <a:off x="-198559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8873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57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1814204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534475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1078640" y="3834685"/>
            <a:ext cx="322392" cy="25356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25C1F7-A9E5-4A79-9D0D-C1E06058548C}"/>
              </a:ext>
            </a:extLst>
          </p:cNvPr>
          <p:cNvSpPr txBox="1"/>
          <p:nvPr/>
        </p:nvSpPr>
        <p:spPr>
          <a:xfrm>
            <a:off x="3579514" y="5766156"/>
            <a:ext cx="2196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i="1" dirty="0">
                <a:solidFill>
                  <a:srgbClr val="A2A1A1"/>
                </a:solidFill>
              </a:rPr>
              <a:t>O MELHOR NO RAMO DE LOGÍTICA</a:t>
            </a:r>
          </a:p>
        </p:txBody>
      </p:sp>
      <p:pic>
        <p:nvPicPr>
          <p:cNvPr id="51" name="Imagem 50">
            <a:extLst>
              <a:ext uri="{FF2B5EF4-FFF2-40B4-BE49-F238E27FC236}">
                <a16:creationId xmlns:a16="http://schemas.microsoft.com/office/drawing/2014/main" id="{2D98F2F3-2932-4867-9668-D5FE3B7AF0B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13"/>
          <a:stretch/>
        </p:blipFill>
        <p:spPr>
          <a:xfrm>
            <a:off x="5700775" y="5650235"/>
            <a:ext cx="897847" cy="783702"/>
          </a:xfrm>
          <a:prstGeom prst="rect">
            <a:avLst/>
          </a:prstGeom>
          <a:noFill/>
        </p:spPr>
      </p:pic>
      <p:sp>
        <p:nvSpPr>
          <p:cNvPr id="31" name="Retângulo 25">
            <a:extLst>
              <a:ext uri="{FF2B5EF4-FFF2-40B4-BE49-F238E27FC236}">
                <a16:creationId xmlns:a16="http://schemas.microsoft.com/office/drawing/2014/main" id="{E9B1CB84-3350-45C6-8F24-C8742D8AF154}"/>
              </a:ext>
            </a:extLst>
          </p:cNvPr>
          <p:cNvSpPr/>
          <p:nvPr/>
        </p:nvSpPr>
        <p:spPr>
          <a:xfrm>
            <a:off x="7663751" y="4613154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4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4" name="Retângulo 25">
            <a:extLst>
              <a:ext uri="{FF2B5EF4-FFF2-40B4-BE49-F238E27FC236}">
                <a16:creationId xmlns:a16="http://schemas.microsoft.com/office/drawing/2014/main" id="{6AF0ADE5-7B17-40C3-9CF4-35335F1FA217}"/>
              </a:ext>
            </a:extLst>
          </p:cNvPr>
          <p:cNvSpPr/>
          <p:nvPr/>
        </p:nvSpPr>
        <p:spPr>
          <a:xfrm>
            <a:off x="9778019" y="2496923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5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5" name="Retângulo 25">
            <a:extLst>
              <a:ext uri="{FF2B5EF4-FFF2-40B4-BE49-F238E27FC236}">
                <a16:creationId xmlns:a16="http://schemas.microsoft.com/office/drawing/2014/main" id="{C19AB068-C10D-4B5B-B2F7-887DC66DA761}"/>
              </a:ext>
            </a:extLst>
          </p:cNvPr>
          <p:cNvSpPr/>
          <p:nvPr/>
        </p:nvSpPr>
        <p:spPr>
          <a:xfrm>
            <a:off x="5552153" y="1859635"/>
            <a:ext cx="3394800" cy="33948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6D7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6" name="Retângulo 25">
            <a:extLst>
              <a:ext uri="{FF2B5EF4-FFF2-40B4-BE49-F238E27FC236}">
                <a16:creationId xmlns:a16="http://schemas.microsoft.com/office/drawing/2014/main" id="{E125DAB5-91CE-43EA-9015-CA61C9921D1F}"/>
              </a:ext>
            </a:extLst>
          </p:cNvPr>
          <p:cNvSpPr/>
          <p:nvPr/>
        </p:nvSpPr>
        <p:spPr>
          <a:xfrm>
            <a:off x="7680450" y="372309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6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6B89721-D446-40B7-BE00-6DC03E1A885C}"/>
              </a:ext>
            </a:extLst>
          </p:cNvPr>
          <p:cNvSpPr txBox="1"/>
          <p:nvPr/>
        </p:nvSpPr>
        <p:spPr>
          <a:xfrm>
            <a:off x="5613221" y="3112707"/>
            <a:ext cx="3305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CONTATO</a:t>
            </a:r>
          </a:p>
          <a:p>
            <a:pPr algn="ctr"/>
            <a:endParaRPr lang="pt-BR" sz="3600" b="1" i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Gráfico 3" descr="Usuários">
            <a:extLst>
              <a:ext uri="{FF2B5EF4-FFF2-40B4-BE49-F238E27FC236}">
                <a16:creationId xmlns:a16="http://schemas.microsoft.com/office/drawing/2014/main" id="{465183F6-B539-47D2-9B39-9C8296D3D85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791018" y="3503149"/>
            <a:ext cx="914400" cy="914400"/>
          </a:xfrm>
          <a:prstGeom prst="rect">
            <a:avLst/>
          </a:prstGeom>
          <a:effectLst>
            <a:outerShdw blurRad="76200" dist="38100" dir="5760000" sx="105000" sy="105000" algn="ctr" rotWithShape="0">
              <a:srgbClr val="000000">
                <a:alpha val="7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1600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3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aralelogramo 50">
            <a:extLst>
              <a:ext uri="{FF2B5EF4-FFF2-40B4-BE49-F238E27FC236}">
                <a16:creationId xmlns:a16="http://schemas.microsoft.com/office/drawing/2014/main" id="{36FD0733-33B6-44F1-84FC-CF244F0945F4}"/>
              </a:ext>
            </a:extLst>
          </p:cNvPr>
          <p:cNvSpPr/>
          <p:nvPr/>
        </p:nvSpPr>
        <p:spPr>
          <a:xfrm>
            <a:off x="-12388765" y="-720148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3" name="Paralelogramo 52">
            <a:extLst>
              <a:ext uri="{FF2B5EF4-FFF2-40B4-BE49-F238E27FC236}">
                <a16:creationId xmlns:a16="http://schemas.microsoft.com/office/drawing/2014/main" id="{FE0DAFB5-34CE-44C9-A6F3-3C980928FF3D}"/>
              </a:ext>
            </a:extLst>
          </p:cNvPr>
          <p:cNvSpPr/>
          <p:nvPr/>
        </p:nvSpPr>
        <p:spPr>
          <a:xfrm>
            <a:off x="1497039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5D0CCDE6-66CB-4478-A678-69F3C8FD8F9E}"/>
              </a:ext>
            </a:extLst>
          </p:cNvPr>
          <p:cNvSpPr/>
          <p:nvPr/>
        </p:nvSpPr>
        <p:spPr>
          <a:xfrm>
            <a:off x="2602516" y="8188778"/>
            <a:ext cx="7445829" cy="494522"/>
          </a:xfrm>
          <a:prstGeom prst="roundRect">
            <a:avLst>
              <a:gd name="adj" fmla="val 50000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15EF70A-FF25-47C7-8AC3-BFE2CC0327DF}"/>
              </a:ext>
            </a:extLst>
          </p:cNvPr>
          <p:cNvSpPr txBox="1"/>
          <p:nvPr/>
        </p:nvSpPr>
        <p:spPr>
          <a:xfrm>
            <a:off x="3049555" y="8251373"/>
            <a:ext cx="6092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PRIME LOGÍSTICA</a:t>
            </a:r>
          </a:p>
        </p:txBody>
      </p:sp>
      <p:pic>
        <p:nvPicPr>
          <p:cNvPr id="1032" name="Picture 8" descr="Search Icon, Transparent Search.PNG Images &amp; Vector - FreeIconsPNG">
            <a:extLst>
              <a:ext uri="{FF2B5EF4-FFF2-40B4-BE49-F238E27FC236}">
                <a16:creationId xmlns:a16="http://schemas.microsoft.com/office/drawing/2014/main" id="{97519D12-126D-45A8-B51A-83BEB3166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864" y="8326405"/>
            <a:ext cx="220248" cy="21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ogle microphone icon | Microphone icon, Google voice, Google icons">
            <a:extLst>
              <a:ext uri="{FF2B5EF4-FFF2-40B4-BE49-F238E27FC236}">
                <a16:creationId xmlns:a16="http://schemas.microsoft.com/office/drawing/2014/main" id="{A566B1B9-6221-4575-9C4A-9BA5AC04F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1429" y="8286750"/>
            <a:ext cx="302273" cy="30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Google Logo – PNG e Vetor – Download de Logo">
            <a:extLst>
              <a:ext uri="{FF2B5EF4-FFF2-40B4-BE49-F238E27FC236}">
                <a16:creationId xmlns:a16="http://schemas.microsoft.com/office/drawing/2014/main" id="{D80C037D-22D7-40CD-8D08-168D12E9C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686" y="-2928005"/>
            <a:ext cx="5284628" cy="172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60A0191C-8A22-42F0-A56F-0002170F9F82}"/>
              </a:ext>
            </a:extLst>
          </p:cNvPr>
          <p:cNvSpPr/>
          <p:nvPr/>
        </p:nvSpPr>
        <p:spPr>
          <a:xfrm rot="1763847">
            <a:off x="4918695" y="-2252954"/>
            <a:ext cx="7079771" cy="12268200"/>
          </a:xfrm>
          <a:prstGeom prst="rect">
            <a:avLst/>
          </a:prstGeom>
          <a:solidFill>
            <a:srgbClr val="263387">
              <a:alpha val="82000"/>
            </a:srgbClr>
          </a:solidFill>
          <a:ln>
            <a:noFill/>
          </a:ln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AF208B01-2B25-4928-9061-14835458D684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0800000" flipH="1">
            <a:off x="-15151904" y="2627170"/>
            <a:ext cx="3993661" cy="1994042"/>
          </a:xfrm>
          <a:prstGeom prst="homePlate">
            <a:avLst/>
          </a:prstGeom>
          <a:solidFill>
            <a:schemeClr val="bg1"/>
          </a:solidFill>
        </p:spPr>
      </p:pic>
      <p:sp>
        <p:nvSpPr>
          <p:cNvPr id="41" name="Retângulo 40">
            <a:extLst>
              <a:ext uri="{FF2B5EF4-FFF2-40B4-BE49-F238E27FC236}">
                <a16:creationId xmlns:a16="http://schemas.microsoft.com/office/drawing/2014/main" id="{AD48656A-BB60-450A-BFF0-B724D3ECA469}"/>
              </a:ext>
            </a:extLst>
          </p:cNvPr>
          <p:cNvSpPr/>
          <p:nvPr/>
        </p:nvSpPr>
        <p:spPr>
          <a:xfrm>
            <a:off x="-14962218" y="2980471"/>
            <a:ext cx="3008418" cy="609660"/>
          </a:xfrm>
          <a:prstGeom prst="rect">
            <a:avLst/>
          </a:prstGeom>
          <a:noFill/>
        </p:spPr>
        <p:txBody>
          <a:bodyPr wrap="square" lIns="55124" tIns="27562" rIns="55124" bIns="27562">
            <a:spAutoFit/>
          </a:bodyPr>
          <a:lstStyle/>
          <a:p>
            <a:pPr algn="ctr"/>
            <a:r>
              <a:rPr lang="pt-BR" b="1" i="1" spc="30" dirty="0">
                <a:ln w="0"/>
                <a:solidFill>
                  <a:srgbClr val="A2A1A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DIFERENCIAL NO SEU TRANSPORTE</a:t>
            </a:r>
            <a:endParaRPr lang="pt-BR" b="1" spc="30" dirty="0">
              <a:ln w="0"/>
              <a:solidFill>
                <a:srgbClr val="A2A1A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EB191DBC-5F65-472A-B8C1-32C7E889DA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 contras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28688" y="3712872"/>
            <a:ext cx="373974" cy="388932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4C199DA4-472A-4CEB-AFD4-BE696270023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8" b="34921"/>
          <a:stretch/>
        </p:blipFill>
        <p:spPr>
          <a:xfrm flipH="1">
            <a:off x="-13139141" y="3819931"/>
            <a:ext cx="664055" cy="267119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A2E323AD-B50F-405A-95C4-CF75624B948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0" b="24388"/>
          <a:stretch/>
        </p:blipFill>
        <p:spPr>
          <a:xfrm>
            <a:off x="-14418870" y="3797468"/>
            <a:ext cx="570880" cy="289582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738E41B0-F75F-4068-A621-1F0C2C9711E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18313"/>
          <a:stretch/>
        </p:blipFill>
        <p:spPr>
          <a:xfrm>
            <a:off x="-13874705" y="3834685"/>
            <a:ext cx="322392" cy="253560"/>
          </a:xfrm>
          <a:prstGeom prst="rect">
            <a:avLst/>
          </a:prstGeom>
        </p:spPr>
      </p:pic>
      <p:sp>
        <p:nvSpPr>
          <p:cNvPr id="31" name="Retângulo 25">
            <a:extLst>
              <a:ext uri="{FF2B5EF4-FFF2-40B4-BE49-F238E27FC236}">
                <a16:creationId xmlns:a16="http://schemas.microsoft.com/office/drawing/2014/main" id="{E9B1CB84-3350-45C6-8F24-C8742D8AF154}"/>
              </a:ext>
            </a:extLst>
          </p:cNvPr>
          <p:cNvSpPr/>
          <p:nvPr/>
        </p:nvSpPr>
        <p:spPr>
          <a:xfrm>
            <a:off x="7663751" y="10941387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1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4" name="Retângulo 25">
            <a:extLst>
              <a:ext uri="{FF2B5EF4-FFF2-40B4-BE49-F238E27FC236}">
                <a16:creationId xmlns:a16="http://schemas.microsoft.com/office/drawing/2014/main" id="{6AF0ADE5-7B17-40C3-9CF4-35335F1FA217}"/>
              </a:ext>
            </a:extLst>
          </p:cNvPr>
          <p:cNvSpPr/>
          <p:nvPr/>
        </p:nvSpPr>
        <p:spPr>
          <a:xfrm>
            <a:off x="15830480" y="2496923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>
            <a:blip r:embed="rId12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5" name="Retângulo 25">
            <a:extLst>
              <a:ext uri="{FF2B5EF4-FFF2-40B4-BE49-F238E27FC236}">
                <a16:creationId xmlns:a16="http://schemas.microsoft.com/office/drawing/2014/main" id="{C19AB068-C10D-4B5B-B2F7-887DC66DA761}"/>
              </a:ext>
            </a:extLst>
          </p:cNvPr>
          <p:cNvSpPr/>
          <p:nvPr/>
        </p:nvSpPr>
        <p:spPr>
          <a:xfrm>
            <a:off x="-9339517" y="1859635"/>
            <a:ext cx="3394800" cy="33948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solidFill>
            <a:srgbClr val="6D70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36" name="Retângulo 25">
            <a:extLst>
              <a:ext uri="{FF2B5EF4-FFF2-40B4-BE49-F238E27FC236}">
                <a16:creationId xmlns:a16="http://schemas.microsoft.com/office/drawing/2014/main" id="{E125DAB5-91CE-43EA-9015-CA61C9921D1F}"/>
              </a:ext>
            </a:extLst>
          </p:cNvPr>
          <p:cNvSpPr/>
          <p:nvPr/>
        </p:nvSpPr>
        <p:spPr>
          <a:xfrm>
            <a:off x="7680450" y="-6826782"/>
            <a:ext cx="2160000" cy="2160000"/>
          </a:xfrm>
          <a:custGeom>
            <a:avLst/>
            <a:gdLst>
              <a:gd name="connsiteX0" fmla="*/ 0 w 2442136"/>
              <a:gd name="connsiteY0" fmla="*/ 0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0 w 2442136"/>
              <a:gd name="connsiteY4" fmla="*/ 0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442136 w 2442136"/>
              <a:gd name="connsiteY2" fmla="*/ 3911552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442136"/>
              <a:gd name="connsiteY0" fmla="*/ 1209964 h 3911552"/>
              <a:gd name="connsiteX1" fmla="*/ 2442136 w 2442136"/>
              <a:gd name="connsiteY1" fmla="*/ 0 h 3911552"/>
              <a:gd name="connsiteX2" fmla="*/ 2183518 w 2442136"/>
              <a:gd name="connsiteY2" fmla="*/ 2313661 h 3911552"/>
              <a:gd name="connsiteX3" fmla="*/ 0 w 2442136"/>
              <a:gd name="connsiteY3" fmla="*/ 3911552 h 3911552"/>
              <a:gd name="connsiteX4" fmla="*/ 452582 w 2442136"/>
              <a:gd name="connsiteY4" fmla="*/ 1209964 h 3911552"/>
              <a:gd name="connsiteX0" fmla="*/ 452582 w 2183518"/>
              <a:gd name="connsiteY0" fmla="*/ 822037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452582 w 2183518"/>
              <a:gd name="connsiteY4" fmla="*/ 822037 h 3523625"/>
              <a:gd name="connsiteX0" fmla="*/ 18473 w 2183518"/>
              <a:gd name="connsiteY0" fmla="*/ 1514765 h 3523625"/>
              <a:gd name="connsiteX1" fmla="*/ 1250645 w 2183518"/>
              <a:gd name="connsiteY1" fmla="*/ 0 h 3523625"/>
              <a:gd name="connsiteX2" fmla="*/ 2183518 w 2183518"/>
              <a:gd name="connsiteY2" fmla="*/ 1925734 h 3523625"/>
              <a:gd name="connsiteX3" fmla="*/ 0 w 2183518"/>
              <a:gd name="connsiteY3" fmla="*/ 3523625 h 3523625"/>
              <a:gd name="connsiteX4" fmla="*/ 18473 w 2183518"/>
              <a:gd name="connsiteY4" fmla="*/ 1514765 h 3523625"/>
              <a:gd name="connsiteX0" fmla="*/ 18473 w 2044972"/>
              <a:gd name="connsiteY0" fmla="*/ 1514765 h 3523625"/>
              <a:gd name="connsiteX1" fmla="*/ 1250645 w 2044972"/>
              <a:gd name="connsiteY1" fmla="*/ 0 h 3523625"/>
              <a:gd name="connsiteX2" fmla="*/ 2044972 w 2044972"/>
              <a:gd name="connsiteY2" fmla="*/ 1574752 h 3523625"/>
              <a:gd name="connsiteX3" fmla="*/ 0 w 2044972"/>
              <a:gd name="connsiteY3" fmla="*/ 3523625 h 3523625"/>
              <a:gd name="connsiteX4" fmla="*/ 18473 w 2044972"/>
              <a:gd name="connsiteY4" fmla="*/ 1514765 h 3523625"/>
              <a:gd name="connsiteX0" fmla="*/ 0 w 2026499"/>
              <a:gd name="connsiteY0" fmla="*/ 1514765 h 2886316"/>
              <a:gd name="connsiteX1" fmla="*/ 1232172 w 2026499"/>
              <a:gd name="connsiteY1" fmla="*/ 0 h 2886316"/>
              <a:gd name="connsiteX2" fmla="*/ 2026499 w 2026499"/>
              <a:gd name="connsiteY2" fmla="*/ 1574752 h 2886316"/>
              <a:gd name="connsiteX3" fmla="*/ 1136073 w 2026499"/>
              <a:gd name="connsiteY3" fmla="*/ 2886316 h 2886316"/>
              <a:gd name="connsiteX4" fmla="*/ 0 w 2026499"/>
              <a:gd name="connsiteY4" fmla="*/ 1514765 h 2886316"/>
              <a:gd name="connsiteX0" fmla="*/ 0 w 2322062"/>
              <a:gd name="connsiteY0" fmla="*/ 1514765 h 2886316"/>
              <a:gd name="connsiteX1" fmla="*/ 1232172 w 2322062"/>
              <a:gd name="connsiteY1" fmla="*/ 0 h 2886316"/>
              <a:gd name="connsiteX2" fmla="*/ 2322062 w 2322062"/>
              <a:gd name="connsiteY2" fmla="*/ 1537807 h 2886316"/>
              <a:gd name="connsiteX3" fmla="*/ 1136073 w 2322062"/>
              <a:gd name="connsiteY3" fmla="*/ 2886316 h 2886316"/>
              <a:gd name="connsiteX4" fmla="*/ 0 w 2322062"/>
              <a:gd name="connsiteY4" fmla="*/ 1514765 h 2886316"/>
              <a:gd name="connsiteX0" fmla="*/ 0 w 2322062"/>
              <a:gd name="connsiteY0" fmla="*/ 1099129 h 2470680"/>
              <a:gd name="connsiteX1" fmla="*/ 1176753 w 2322062"/>
              <a:gd name="connsiteY1" fmla="*/ 0 h 2470680"/>
              <a:gd name="connsiteX2" fmla="*/ 2322062 w 2322062"/>
              <a:gd name="connsiteY2" fmla="*/ 1122171 h 2470680"/>
              <a:gd name="connsiteX3" fmla="*/ 1136073 w 2322062"/>
              <a:gd name="connsiteY3" fmla="*/ 2470680 h 2470680"/>
              <a:gd name="connsiteX4" fmla="*/ 0 w 2322062"/>
              <a:gd name="connsiteY4" fmla="*/ 1099129 h 2470680"/>
              <a:gd name="connsiteX0" fmla="*/ 0 w 2322062"/>
              <a:gd name="connsiteY0" fmla="*/ 1099129 h 2156644"/>
              <a:gd name="connsiteX1" fmla="*/ 1176753 w 2322062"/>
              <a:gd name="connsiteY1" fmla="*/ 0 h 2156644"/>
              <a:gd name="connsiteX2" fmla="*/ 2322062 w 2322062"/>
              <a:gd name="connsiteY2" fmla="*/ 1122171 h 2156644"/>
              <a:gd name="connsiteX3" fmla="*/ 1117600 w 2322062"/>
              <a:gd name="connsiteY3" fmla="*/ 2156644 h 2156644"/>
              <a:gd name="connsiteX4" fmla="*/ 0 w 2322062"/>
              <a:gd name="connsiteY4" fmla="*/ 1099129 h 2156644"/>
              <a:gd name="connsiteX0" fmla="*/ 0 w 2105494"/>
              <a:gd name="connsiteY0" fmla="*/ 1099129 h 2156644"/>
              <a:gd name="connsiteX1" fmla="*/ 960185 w 2105494"/>
              <a:gd name="connsiteY1" fmla="*/ 0 h 2156644"/>
              <a:gd name="connsiteX2" fmla="*/ 2105494 w 2105494"/>
              <a:gd name="connsiteY2" fmla="*/ 1122171 h 2156644"/>
              <a:gd name="connsiteX3" fmla="*/ 901032 w 2105494"/>
              <a:gd name="connsiteY3" fmla="*/ 2156644 h 2156644"/>
              <a:gd name="connsiteX4" fmla="*/ 0 w 2105494"/>
              <a:gd name="connsiteY4" fmla="*/ 1099129 h 2156644"/>
              <a:gd name="connsiteX0" fmla="*/ 0 w 1876894"/>
              <a:gd name="connsiteY0" fmla="*/ 1099129 h 2156644"/>
              <a:gd name="connsiteX1" fmla="*/ 960185 w 1876894"/>
              <a:gd name="connsiteY1" fmla="*/ 0 h 2156644"/>
              <a:gd name="connsiteX2" fmla="*/ 1876894 w 1876894"/>
              <a:gd name="connsiteY2" fmla="*/ 1086091 h 2156644"/>
              <a:gd name="connsiteX3" fmla="*/ 901032 w 1876894"/>
              <a:gd name="connsiteY3" fmla="*/ 2156644 h 2156644"/>
              <a:gd name="connsiteX4" fmla="*/ 0 w 1876894"/>
              <a:gd name="connsiteY4" fmla="*/ 1099129 h 2156644"/>
              <a:gd name="connsiteX0" fmla="*/ 0 w 1876894"/>
              <a:gd name="connsiteY0" fmla="*/ 966835 h 2024350"/>
              <a:gd name="connsiteX1" fmla="*/ 1020343 w 1876894"/>
              <a:gd name="connsiteY1" fmla="*/ 0 h 2024350"/>
              <a:gd name="connsiteX2" fmla="*/ 1876894 w 1876894"/>
              <a:gd name="connsiteY2" fmla="*/ 953797 h 2024350"/>
              <a:gd name="connsiteX3" fmla="*/ 901032 w 1876894"/>
              <a:gd name="connsiteY3" fmla="*/ 2024350 h 2024350"/>
              <a:gd name="connsiteX4" fmla="*/ 0 w 1876894"/>
              <a:gd name="connsiteY4" fmla="*/ 966835 h 2024350"/>
              <a:gd name="connsiteX0" fmla="*/ 0 w 1876894"/>
              <a:gd name="connsiteY0" fmla="*/ 966835 h 1916109"/>
              <a:gd name="connsiteX1" fmla="*/ 1020343 w 1876894"/>
              <a:gd name="connsiteY1" fmla="*/ 0 h 1916109"/>
              <a:gd name="connsiteX2" fmla="*/ 1876894 w 1876894"/>
              <a:gd name="connsiteY2" fmla="*/ 953797 h 1916109"/>
              <a:gd name="connsiteX3" fmla="*/ 949159 w 1876894"/>
              <a:gd name="connsiteY3" fmla="*/ 1916109 h 1916109"/>
              <a:gd name="connsiteX4" fmla="*/ 0 w 1876894"/>
              <a:gd name="connsiteY4" fmla="*/ 966835 h 1916109"/>
              <a:gd name="connsiteX0" fmla="*/ 0 w 1876894"/>
              <a:gd name="connsiteY0" fmla="*/ 990888 h 1940162"/>
              <a:gd name="connsiteX1" fmla="*/ 972217 w 1876894"/>
              <a:gd name="connsiteY1" fmla="*/ 0 h 1940162"/>
              <a:gd name="connsiteX2" fmla="*/ 1876894 w 1876894"/>
              <a:gd name="connsiteY2" fmla="*/ 977850 h 1940162"/>
              <a:gd name="connsiteX3" fmla="*/ 949159 w 1876894"/>
              <a:gd name="connsiteY3" fmla="*/ 1940162 h 1940162"/>
              <a:gd name="connsiteX4" fmla="*/ 0 w 1876894"/>
              <a:gd name="connsiteY4" fmla="*/ 990888 h 1940162"/>
              <a:gd name="connsiteX0" fmla="*/ 0 w 1876894"/>
              <a:gd name="connsiteY0" fmla="*/ 1002915 h 1952189"/>
              <a:gd name="connsiteX1" fmla="*/ 960185 w 1876894"/>
              <a:gd name="connsiteY1" fmla="*/ 0 h 1952189"/>
              <a:gd name="connsiteX2" fmla="*/ 1876894 w 1876894"/>
              <a:gd name="connsiteY2" fmla="*/ 989877 h 1952189"/>
              <a:gd name="connsiteX3" fmla="*/ 949159 w 1876894"/>
              <a:gd name="connsiteY3" fmla="*/ 1952189 h 1952189"/>
              <a:gd name="connsiteX4" fmla="*/ 0 w 1876894"/>
              <a:gd name="connsiteY4" fmla="*/ 1002915 h 1952189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89877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876894"/>
              <a:gd name="connsiteY0" fmla="*/ 1002915 h 1928135"/>
              <a:gd name="connsiteX1" fmla="*/ 960185 w 1876894"/>
              <a:gd name="connsiteY1" fmla="*/ 0 h 1928135"/>
              <a:gd name="connsiteX2" fmla="*/ 1876894 w 1876894"/>
              <a:gd name="connsiteY2" fmla="*/ 977850 h 1928135"/>
              <a:gd name="connsiteX3" fmla="*/ 961191 w 1876894"/>
              <a:gd name="connsiteY3" fmla="*/ 1928135 h 1928135"/>
              <a:gd name="connsiteX4" fmla="*/ 0 w 1876894"/>
              <a:gd name="connsiteY4" fmla="*/ 1002915 h 1928135"/>
              <a:gd name="connsiteX0" fmla="*/ 0 w 1900958"/>
              <a:gd name="connsiteY0" fmla="*/ 1002916 h 1928135"/>
              <a:gd name="connsiteX1" fmla="*/ 984249 w 1900958"/>
              <a:gd name="connsiteY1" fmla="*/ 0 h 1928135"/>
              <a:gd name="connsiteX2" fmla="*/ 1900958 w 1900958"/>
              <a:gd name="connsiteY2" fmla="*/ 977850 h 1928135"/>
              <a:gd name="connsiteX3" fmla="*/ 985255 w 1900958"/>
              <a:gd name="connsiteY3" fmla="*/ 1928135 h 1928135"/>
              <a:gd name="connsiteX4" fmla="*/ 0 w 1900958"/>
              <a:gd name="connsiteY4" fmla="*/ 1002916 h 1928135"/>
              <a:gd name="connsiteX0" fmla="*/ 0 w 1900958"/>
              <a:gd name="connsiteY0" fmla="*/ 1014943 h 1940162"/>
              <a:gd name="connsiteX1" fmla="*/ 972217 w 1900958"/>
              <a:gd name="connsiteY1" fmla="*/ 0 h 1940162"/>
              <a:gd name="connsiteX2" fmla="*/ 1900958 w 1900958"/>
              <a:gd name="connsiteY2" fmla="*/ 989877 h 1940162"/>
              <a:gd name="connsiteX3" fmla="*/ 985255 w 1900958"/>
              <a:gd name="connsiteY3" fmla="*/ 1940162 h 1940162"/>
              <a:gd name="connsiteX4" fmla="*/ 0 w 1900958"/>
              <a:gd name="connsiteY4" fmla="*/ 1014943 h 1940162"/>
              <a:gd name="connsiteX0" fmla="*/ 0 w 1925021"/>
              <a:gd name="connsiteY0" fmla="*/ 1014943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14943 h 1940162"/>
              <a:gd name="connsiteX0" fmla="*/ 0 w 1925021"/>
              <a:gd name="connsiteY0" fmla="*/ 1038996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1038996 h 1940162"/>
              <a:gd name="connsiteX0" fmla="*/ 0 w 1925021"/>
              <a:gd name="connsiteY0" fmla="*/ 966835 h 1940162"/>
              <a:gd name="connsiteX1" fmla="*/ 972217 w 1925021"/>
              <a:gd name="connsiteY1" fmla="*/ 0 h 1940162"/>
              <a:gd name="connsiteX2" fmla="*/ 1925021 w 1925021"/>
              <a:gd name="connsiteY2" fmla="*/ 1001904 h 1940162"/>
              <a:gd name="connsiteX3" fmla="*/ 985255 w 1925021"/>
              <a:gd name="connsiteY3" fmla="*/ 1940162 h 1940162"/>
              <a:gd name="connsiteX4" fmla="*/ 0 w 1925021"/>
              <a:gd name="connsiteY4" fmla="*/ 966835 h 1940162"/>
              <a:gd name="connsiteX0" fmla="*/ 0 w 1925021"/>
              <a:gd name="connsiteY0" fmla="*/ 954808 h 1928135"/>
              <a:gd name="connsiteX1" fmla="*/ 972217 w 1925021"/>
              <a:gd name="connsiteY1" fmla="*/ 0 h 1928135"/>
              <a:gd name="connsiteX2" fmla="*/ 1925021 w 1925021"/>
              <a:gd name="connsiteY2" fmla="*/ 989877 h 1928135"/>
              <a:gd name="connsiteX3" fmla="*/ 985255 w 1925021"/>
              <a:gd name="connsiteY3" fmla="*/ 1928135 h 1928135"/>
              <a:gd name="connsiteX4" fmla="*/ 0 w 1925021"/>
              <a:gd name="connsiteY4" fmla="*/ 954808 h 1928135"/>
              <a:gd name="connsiteX0" fmla="*/ 0 w 1900958"/>
              <a:gd name="connsiteY0" fmla="*/ 954808 h 1928135"/>
              <a:gd name="connsiteX1" fmla="*/ 948154 w 1900958"/>
              <a:gd name="connsiteY1" fmla="*/ 0 h 1928135"/>
              <a:gd name="connsiteX2" fmla="*/ 1900958 w 1900958"/>
              <a:gd name="connsiteY2" fmla="*/ 989877 h 1928135"/>
              <a:gd name="connsiteX3" fmla="*/ 961192 w 1900958"/>
              <a:gd name="connsiteY3" fmla="*/ 1928135 h 1928135"/>
              <a:gd name="connsiteX4" fmla="*/ 0 w 1900958"/>
              <a:gd name="connsiteY4" fmla="*/ 954808 h 1928135"/>
              <a:gd name="connsiteX0" fmla="*/ 0 w 1900958"/>
              <a:gd name="connsiteY0" fmla="*/ 942781 h 1916108"/>
              <a:gd name="connsiteX1" fmla="*/ 984249 w 1900958"/>
              <a:gd name="connsiteY1" fmla="*/ 0 h 1916108"/>
              <a:gd name="connsiteX2" fmla="*/ 1900958 w 1900958"/>
              <a:gd name="connsiteY2" fmla="*/ 977850 h 1916108"/>
              <a:gd name="connsiteX3" fmla="*/ 961192 w 1900958"/>
              <a:gd name="connsiteY3" fmla="*/ 1916108 h 1916108"/>
              <a:gd name="connsiteX4" fmla="*/ 0 w 1900958"/>
              <a:gd name="connsiteY4" fmla="*/ 942781 h 1916108"/>
              <a:gd name="connsiteX0" fmla="*/ 0 w 1864863"/>
              <a:gd name="connsiteY0" fmla="*/ 954808 h 1916108"/>
              <a:gd name="connsiteX1" fmla="*/ 948154 w 1864863"/>
              <a:gd name="connsiteY1" fmla="*/ 0 h 1916108"/>
              <a:gd name="connsiteX2" fmla="*/ 1864863 w 1864863"/>
              <a:gd name="connsiteY2" fmla="*/ 977850 h 1916108"/>
              <a:gd name="connsiteX3" fmla="*/ 925097 w 1864863"/>
              <a:gd name="connsiteY3" fmla="*/ 1916108 h 1916108"/>
              <a:gd name="connsiteX4" fmla="*/ 0 w 1864863"/>
              <a:gd name="connsiteY4" fmla="*/ 954808 h 1916108"/>
              <a:gd name="connsiteX0" fmla="*/ 0 w 1852832"/>
              <a:gd name="connsiteY0" fmla="*/ 954808 h 1916108"/>
              <a:gd name="connsiteX1" fmla="*/ 948154 w 1852832"/>
              <a:gd name="connsiteY1" fmla="*/ 0 h 1916108"/>
              <a:gd name="connsiteX2" fmla="*/ 1852832 w 1852832"/>
              <a:gd name="connsiteY2" fmla="*/ 965823 h 1916108"/>
              <a:gd name="connsiteX3" fmla="*/ 925097 w 1852832"/>
              <a:gd name="connsiteY3" fmla="*/ 1916108 h 1916108"/>
              <a:gd name="connsiteX4" fmla="*/ 0 w 1852832"/>
              <a:gd name="connsiteY4" fmla="*/ 954808 h 1916108"/>
              <a:gd name="connsiteX0" fmla="*/ 0 w 1852832"/>
              <a:gd name="connsiteY0" fmla="*/ 930755 h 1892055"/>
              <a:gd name="connsiteX1" fmla="*/ 924091 w 1852832"/>
              <a:gd name="connsiteY1" fmla="*/ 0 h 1892055"/>
              <a:gd name="connsiteX2" fmla="*/ 1852832 w 1852832"/>
              <a:gd name="connsiteY2" fmla="*/ 941770 h 1892055"/>
              <a:gd name="connsiteX3" fmla="*/ 925097 w 1852832"/>
              <a:gd name="connsiteY3" fmla="*/ 1892055 h 1892055"/>
              <a:gd name="connsiteX4" fmla="*/ 0 w 1852832"/>
              <a:gd name="connsiteY4" fmla="*/ 930755 h 1892055"/>
              <a:gd name="connsiteX0" fmla="*/ 0 w 1871493"/>
              <a:gd name="connsiteY0" fmla="*/ 930755 h 1892055"/>
              <a:gd name="connsiteX1" fmla="*/ 924091 w 1871493"/>
              <a:gd name="connsiteY1" fmla="*/ 0 h 1892055"/>
              <a:gd name="connsiteX2" fmla="*/ 1871493 w 1871493"/>
              <a:gd name="connsiteY2" fmla="*/ 941770 h 1892055"/>
              <a:gd name="connsiteX3" fmla="*/ 925097 w 1871493"/>
              <a:gd name="connsiteY3" fmla="*/ 1892055 h 1892055"/>
              <a:gd name="connsiteX4" fmla="*/ 0 w 1871493"/>
              <a:gd name="connsiteY4" fmla="*/ 930755 h 1892055"/>
              <a:gd name="connsiteX0" fmla="*/ 0 w 1871493"/>
              <a:gd name="connsiteY0" fmla="*/ 930755 h 1882728"/>
              <a:gd name="connsiteX1" fmla="*/ 924091 w 1871493"/>
              <a:gd name="connsiteY1" fmla="*/ 0 h 1882728"/>
              <a:gd name="connsiteX2" fmla="*/ 1871493 w 1871493"/>
              <a:gd name="connsiteY2" fmla="*/ 941770 h 1882728"/>
              <a:gd name="connsiteX3" fmla="*/ 943758 w 1871493"/>
              <a:gd name="connsiteY3" fmla="*/ 1882728 h 1882728"/>
              <a:gd name="connsiteX4" fmla="*/ 0 w 1871493"/>
              <a:gd name="connsiteY4" fmla="*/ 930755 h 1882728"/>
              <a:gd name="connsiteX0" fmla="*/ 0 w 1871493"/>
              <a:gd name="connsiteY0" fmla="*/ 930755 h 1864074"/>
              <a:gd name="connsiteX1" fmla="*/ 924091 w 1871493"/>
              <a:gd name="connsiteY1" fmla="*/ 0 h 1864074"/>
              <a:gd name="connsiteX2" fmla="*/ 1871493 w 1871493"/>
              <a:gd name="connsiteY2" fmla="*/ 941770 h 1864074"/>
              <a:gd name="connsiteX3" fmla="*/ 943758 w 1871493"/>
              <a:gd name="connsiteY3" fmla="*/ 1864074 h 1864074"/>
              <a:gd name="connsiteX4" fmla="*/ 0 w 1871493"/>
              <a:gd name="connsiteY4" fmla="*/ 930755 h 1864074"/>
              <a:gd name="connsiteX0" fmla="*/ 0 w 1862162"/>
              <a:gd name="connsiteY0" fmla="*/ 930755 h 1864074"/>
              <a:gd name="connsiteX1" fmla="*/ 924091 w 1862162"/>
              <a:gd name="connsiteY1" fmla="*/ 0 h 1864074"/>
              <a:gd name="connsiteX2" fmla="*/ 1862162 w 1862162"/>
              <a:gd name="connsiteY2" fmla="*/ 932443 h 1864074"/>
              <a:gd name="connsiteX3" fmla="*/ 943758 w 1862162"/>
              <a:gd name="connsiteY3" fmla="*/ 1864074 h 1864074"/>
              <a:gd name="connsiteX4" fmla="*/ 0 w 1862162"/>
              <a:gd name="connsiteY4" fmla="*/ 930755 h 18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2162" h="1864074">
                <a:moveTo>
                  <a:pt x="0" y="930755"/>
                </a:moveTo>
                <a:lnTo>
                  <a:pt x="924091" y="0"/>
                </a:lnTo>
                <a:lnTo>
                  <a:pt x="1862162" y="932443"/>
                </a:lnTo>
                <a:lnTo>
                  <a:pt x="943758" y="1864074"/>
                </a:lnTo>
                <a:lnTo>
                  <a:pt x="0" y="930755"/>
                </a:lnTo>
                <a:close/>
              </a:path>
            </a:pathLst>
          </a:custGeom>
          <a:blipFill dpi="0" rotWithShape="1">
            <a:blip r:embed="rId13">
              <a:alphaModFix amt="73000"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tile tx="0" ty="-114300" sx="39000" sy="38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22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6B89721-D446-40B7-BE00-6DC03E1A885C}"/>
              </a:ext>
            </a:extLst>
          </p:cNvPr>
          <p:cNvSpPr txBox="1"/>
          <p:nvPr/>
        </p:nvSpPr>
        <p:spPr>
          <a:xfrm>
            <a:off x="-9278449" y="3112707"/>
            <a:ext cx="3305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i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CONTATO</a:t>
            </a:r>
          </a:p>
          <a:p>
            <a:pPr algn="ctr"/>
            <a:endParaRPr lang="pt-BR" sz="3600" b="1" i="1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Gráfico 3" descr="Usuários">
            <a:extLst>
              <a:ext uri="{FF2B5EF4-FFF2-40B4-BE49-F238E27FC236}">
                <a16:creationId xmlns:a16="http://schemas.microsoft.com/office/drawing/2014/main" id="{465183F6-B539-47D2-9B39-9C8296D3D85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8100652" y="3503149"/>
            <a:ext cx="914400" cy="914400"/>
          </a:xfrm>
          <a:prstGeom prst="rect">
            <a:avLst/>
          </a:prstGeom>
          <a:effectLst>
            <a:outerShdw blurRad="76200" dist="38100" dir="5760000" sx="105000" sy="105000" algn="ctr" rotWithShape="0">
              <a:srgbClr val="000000">
                <a:alpha val="75000"/>
              </a:srgbClr>
            </a:outerShdw>
          </a:effectLst>
        </p:spPr>
      </p:pic>
      <p:sp>
        <p:nvSpPr>
          <p:cNvPr id="32" name="Seta: Pentágono 31">
            <a:extLst>
              <a:ext uri="{FF2B5EF4-FFF2-40B4-BE49-F238E27FC236}">
                <a16:creationId xmlns:a16="http://schemas.microsoft.com/office/drawing/2014/main" id="{79FA62AC-D8D8-47E8-878A-F5C7565CC373}"/>
              </a:ext>
            </a:extLst>
          </p:cNvPr>
          <p:cNvSpPr/>
          <p:nvPr/>
        </p:nvSpPr>
        <p:spPr>
          <a:xfrm>
            <a:off x="-7671799" y="4335080"/>
            <a:ext cx="5674364" cy="1989549"/>
          </a:xfrm>
          <a:prstGeom prst="homePlate">
            <a:avLst/>
          </a:prstGeom>
          <a:solidFill>
            <a:srgbClr val="26378E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AFAF4F44-B16F-4D78-B844-5ABB4BC3D1B6}"/>
              </a:ext>
            </a:extLst>
          </p:cNvPr>
          <p:cNvSpPr txBox="1"/>
          <p:nvPr/>
        </p:nvSpPr>
        <p:spPr>
          <a:xfrm>
            <a:off x="-7158253" y="4576732"/>
            <a:ext cx="4674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2"/>
                </a:solidFill>
                <a:latin typeface="Fira Sans"/>
              </a:rPr>
              <a:t>WAVE </a:t>
            </a:r>
            <a:r>
              <a:rPr lang="pt-BR" sz="2400" b="1" i="1" dirty="0" err="1">
                <a:solidFill>
                  <a:schemeClr val="bg2"/>
                </a:solidFill>
                <a:latin typeface="Fira Sans"/>
              </a:rPr>
              <a:t>Officie</a:t>
            </a:r>
            <a:r>
              <a:rPr lang="pt-BR" sz="2400" b="1" i="1" dirty="0">
                <a:solidFill>
                  <a:schemeClr val="bg2"/>
                </a:solidFill>
                <a:latin typeface="Fira Sans"/>
              </a:rPr>
              <a:t> – Rua visconde de </a:t>
            </a:r>
            <a:r>
              <a:rPr lang="pt-BR" sz="2400" b="1" i="1" dirty="0" err="1">
                <a:solidFill>
                  <a:schemeClr val="bg2"/>
                </a:solidFill>
                <a:latin typeface="Fira Sans"/>
              </a:rPr>
              <a:t>embaré</a:t>
            </a:r>
            <a:r>
              <a:rPr lang="pt-BR" sz="2400" b="1" i="1" dirty="0">
                <a:solidFill>
                  <a:schemeClr val="bg2"/>
                </a:solidFill>
                <a:latin typeface="Fira Sans"/>
              </a:rPr>
              <a:t> – Nº 230, Sala 1611 </a:t>
            </a:r>
            <a:endParaRPr lang="pt-BR" sz="2400" b="1" i="1" dirty="0">
              <a:latin typeface="Fira Sans"/>
            </a:endParaRPr>
          </a:p>
        </p:txBody>
      </p:sp>
      <p:pic>
        <p:nvPicPr>
          <p:cNvPr id="37" name="Gráfico 36" descr="Email">
            <a:extLst>
              <a:ext uri="{FF2B5EF4-FFF2-40B4-BE49-F238E27FC236}">
                <a16:creationId xmlns:a16="http://schemas.microsoft.com/office/drawing/2014/main" id="{5B14C7DC-8BFC-4619-8124-2AE1C66C3FC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4460896" y="3183440"/>
            <a:ext cx="609132" cy="609132"/>
          </a:xfrm>
          <a:prstGeom prst="rect">
            <a:avLst/>
          </a:prstGeom>
        </p:spPr>
      </p:pic>
      <p:pic>
        <p:nvPicPr>
          <p:cNvPr id="39" name="Gráfico 38" descr="Mapa com alfinete">
            <a:extLst>
              <a:ext uri="{FF2B5EF4-FFF2-40B4-BE49-F238E27FC236}">
                <a16:creationId xmlns:a16="http://schemas.microsoft.com/office/drawing/2014/main" id="{0EA67749-B848-43B5-9E85-2136657A694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-5749017" y="5364187"/>
            <a:ext cx="914400" cy="914400"/>
          </a:xfrm>
          <a:prstGeom prst="rect">
            <a:avLst/>
          </a:prstGeom>
        </p:spPr>
      </p:pic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5800B806-894C-4D5B-B674-23B074A1535A}"/>
              </a:ext>
            </a:extLst>
          </p:cNvPr>
          <p:cNvCxnSpPr/>
          <p:nvPr/>
        </p:nvCxnSpPr>
        <p:spPr>
          <a:xfrm flipV="1">
            <a:off x="9480550" y="10795000"/>
            <a:ext cx="0" cy="15875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Imagem 49">
            <a:hlinkClick r:id="rId20"/>
            <a:extLst>
              <a:ext uri="{FF2B5EF4-FFF2-40B4-BE49-F238E27FC236}">
                <a16:creationId xmlns:a16="http://schemas.microsoft.com/office/drawing/2014/main" id="{9F286581-7584-4857-9E07-55728BE514E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466" y="140357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sp>
        <p:nvSpPr>
          <p:cNvPr id="38" name="Retângulo 37">
            <a:extLst>
              <a:ext uri="{FF2B5EF4-FFF2-40B4-BE49-F238E27FC236}">
                <a16:creationId xmlns:a16="http://schemas.microsoft.com/office/drawing/2014/main" id="{63CA1245-ED8D-41D1-8C2A-241AC86930DC}"/>
              </a:ext>
            </a:extLst>
          </p:cNvPr>
          <p:cNvSpPr/>
          <p:nvPr/>
        </p:nvSpPr>
        <p:spPr>
          <a:xfrm>
            <a:off x="14335354" y="2956404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2000" dirty="0">
                <a:solidFill>
                  <a:schemeClr val="bg2"/>
                </a:solidFill>
              </a:rPr>
              <a:t>comercial@primessz.com.br </a:t>
            </a:r>
            <a:br>
              <a:rPr lang="pt-BR" sz="2000" dirty="0">
                <a:solidFill>
                  <a:schemeClr val="bg2"/>
                </a:solidFill>
              </a:rPr>
            </a:br>
            <a:r>
              <a:rPr lang="pt-BR" sz="2000" dirty="0">
                <a:solidFill>
                  <a:schemeClr val="bg2"/>
                </a:solidFill>
              </a:rPr>
              <a:t>operacional@primessz.com.br</a:t>
            </a:r>
            <a:endParaRPr lang="pt-BR" sz="2000" dirty="0"/>
          </a:p>
        </p:txBody>
      </p:sp>
      <p:sp>
        <p:nvSpPr>
          <p:cNvPr id="47" name="Rectangle 6">
            <a:extLst>
              <a:ext uri="{FF2B5EF4-FFF2-40B4-BE49-F238E27FC236}">
                <a16:creationId xmlns:a16="http://schemas.microsoft.com/office/drawing/2014/main" id="{FD269B34-12DB-4487-ADB8-76E79465A193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5794587" y="4847666"/>
            <a:ext cx="448187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i="1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ira Sans"/>
              </a:rPr>
              <a:t>(13) 3877-3005   (13) 3887-3004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ira Sans"/>
              </a:rPr>
              <a:t> 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pt-BR" altLang="pt-BR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A7468B4B-67C1-4A08-B7F3-8FAF766E19C5}"/>
              </a:ext>
            </a:extLst>
          </p:cNvPr>
          <p:cNvSpPr/>
          <p:nvPr/>
        </p:nvSpPr>
        <p:spPr>
          <a:xfrm>
            <a:off x="16638447" y="2956404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2000" b="1" dirty="0">
                <a:solidFill>
                  <a:schemeClr val="bg2"/>
                </a:solidFill>
              </a:rPr>
              <a:t>comercial@primessz.com.br </a:t>
            </a:r>
            <a:br>
              <a:rPr lang="pt-BR" sz="2000" b="1" dirty="0">
                <a:solidFill>
                  <a:schemeClr val="bg2"/>
                </a:solidFill>
              </a:rPr>
            </a:br>
            <a:r>
              <a:rPr lang="pt-BR" sz="2000" b="1" dirty="0">
                <a:solidFill>
                  <a:schemeClr val="bg2"/>
                </a:solidFill>
              </a:rPr>
              <a:t>operacional@primessz.com.br</a:t>
            </a:r>
            <a:endParaRPr lang="pt-BR" sz="2000" b="1" dirty="0"/>
          </a:p>
        </p:txBody>
      </p:sp>
      <p:pic>
        <p:nvPicPr>
          <p:cNvPr id="52" name="Gráfico 51" descr="Email">
            <a:extLst>
              <a:ext uri="{FF2B5EF4-FFF2-40B4-BE49-F238E27FC236}">
                <a16:creationId xmlns:a16="http://schemas.microsoft.com/office/drawing/2014/main" id="{D56F7C21-248F-465F-A8E6-0148196FC07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6071397" y="3005781"/>
            <a:ext cx="609132" cy="609132"/>
          </a:xfrm>
          <a:prstGeom prst="rect">
            <a:avLst/>
          </a:prstGeom>
        </p:spPr>
      </p:pic>
      <p:pic>
        <p:nvPicPr>
          <p:cNvPr id="54" name="Gráfico 53" descr="Telefone">
            <a:extLst>
              <a:ext uri="{FF2B5EF4-FFF2-40B4-BE49-F238E27FC236}">
                <a16:creationId xmlns:a16="http://schemas.microsoft.com/office/drawing/2014/main" id="{06722C21-CECC-4A32-A0E9-36D70A025F5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5366611" y="4793759"/>
            <a:ext cx="527720" cy="527720"/>
          </a:xfrm>
          <a:prstGeom prst="rect">
            <a:avLst/>
          </a:prstGeom>
        </p:spPr>
      </p:pic>
      <p:grpSp>
        <p:nvGrpSpPr>
          <p:cNvPr id="55" name="Agrupar 54">
            <a:extLst>
              <a:ext uri="{FF2B5EF4-FFF2-40B4-BE49-F238E27FC236}">
                <a16:creationId xmlns:a16="http://schemas.microsoft.com/office/drawing/2014/main" id="{5813D423-F9C5-47A3-8D2C-FD2FA60EFBE5}"/>
              </a:ext>
            </a:extLst>
          </p:cNvPr>
          <p:cNvGrpSpPr/>
          <p:nvPr/>
        </p:nvGrpSpPr>
        <p:grpSpPr>
          <a:xfrm>
            <a:off x="19343547" y="4803652"/>
            <a:ext cx="342900" cy="352398"/>
            <a:chOff x="11240034" y="4856850"/>
            <a:chExt cx="342900" cy="352398"/>
          </a:xfrm>
        </p:grpSpPr>
        <p:sp>
          <p:nvSpPr>
            <p:cNvPr id="56" name="Lágrima 55">
              <a:extLst>
                <a:ext uri="{FF2B5EF4-FFF2-40B4-BE49-F238E27FC236}">
                  <a16:creationId xmlns:a16="http://schemas.microsoft.com/office/drawing/2014/main" id="{4C73E441-46EB-4A74-8745-F5025D0F7FF3}"/>
                </a:ext>
              </a:extLst>
            </p:cNvPr>
            <p:cNvSpPr/>
            <p:nvPr/>
          </p:nvSpPr>
          <p:spPr>
            <a:xfrm rot="5400000" flipV="1">
              <a:off x="11235285" y="4861599"/>
              <a:ext cx="352398" cy="342900"/>
            </a:xfrm>
            <a:prstGeom prst="teardrop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57" name="Gráfico 56" descr="Destinatário">
              <a:extLst>
                <a:ext uri="{FF2B5EF4-FFF2-40B4-BE49-F238E27FC236}">
                  <a16:creationId xmlns:a16="http://schemas.microsoft.com/office/drawing/2014/main" id="{069505BA-777D-4C65-968F-3C4A37DC31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1309037" y="4936593"/>
              <a:ext cx="204893" cy="204893"/>
            </a:xfrm>
            <a:prstGeom prst="rect">
              <a:avLst/>
            </a:prstGeom>
          </p:spPr>
        </p:pic>
      </p:grp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B50D078F-0BDF-4276-A117-27335CCFAE28}"/>
              </a:ext>
            </a:extLst>
          </p:cNvPr>
          <p:cNvSpPr txBox="1"/>
          <p:nvPr/>
        </p:nvSpPr>
        <p:spPr>
          <a:xfrm>
            <a:off x="10755807" y="-3328989"/>
            <a:ext cx="1692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1" dirty="0">
                <a:solidFill>
                  <a:schemeClr val="bg1"/>
                </a:solidFill>
              </a:rPr>
              <a:t>SANTOS / SP</a:t>
            </a:r>
          </a:p>
        </p:txBody>
      </p:sp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1CC02B85-2D8D-4782-BB11-B25AC3173F29}"/>
              </a:ext>
            </a:extLst>
          </p:cNvPr>
          <p:cNvCxnSpPr/>
          <p:nvPr/>
        </p:nvCxnSpPr>
        <p:spPr>
          <a:xfrm flipV="1">
            <a:off x="17545067" y="4984750"/>
            <a:ext cx="0" cy="15875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tângulo 28">
            <a:extLst>
              <a:ext uri="{FF2B5EF4-FFF2-40B4-BE49-F238E27FC236}">
                <a16:creationId xmlns:a16="http://schemas.microsoft.com/office/drawing/2014/main" id="{C181FA9C-4AA3-4D2C-B8D0-D38577C1046B}"/>
              </a:ext>
            </a:extLst>
          </p:cNvPr>
          <p:cNvSpPr/>
          <p:nvPr/>
        </p:nvSpPr>
        <p:spPr>
          <a:xfrm>
            <a:off x="14734508" y="4175526"/>
            <a:ext cx="7512050" cy="107949"/>
          </a:xfrm>
          <a:custGeom>
            <a:avLst/>
            <a:gdLst>
              <a:gd name="connsiteX0" fmla="*/ 0 w 7512050"/>
              <a:gd name="connsiteY0" fmla="*/ 0 h 177799"/>
              <a:gd name="connsiteX1" fmla="*/ 7512050 w 7512050"/>
              <a:gd name="connsiteY1" fmla="*/ 0 h 177799"/>
              <a:gd name="connsiteX2" fmla="*/ 7512050 w 7512050"/>
              <a:gd name="connsiteY2" fmla="*/ 177799 h 177799"/>
              <a:gd name="connsiteX3" fmla="*/ 0 w 7512050"/>
              <a:gd name="connsiteY3" fmla="*/ 177799 h 177799"/>
              <a:gd name="connsiteX4" fmla="*/ 0 w 7512050"/>
              <a:gd name="connsiteY4" fmla="*/ 0 h 177799"/>
              <a:gd name="connsiteX0" fmla="*/ 76200 w 7512050"/>
              <a:gd name="connsiteY0" fmla="*/ 0 h 190499"/>
              <a:gd name="connsiteX1" fmla="*/ 7512050 w 7512050"/>
              <a:gd name="connsiteY1" fmla="*/ 12700 h 190499"/>
              <a:gd name="connsiteX2" fmla="*/ 7512050 w 7512050"/>
              <a:gd name="connsiteY2" fmla="*/ 190499 h 190499"/>
              <a:gd name="connsiteX3" fmla="*/ 0 w 7512050"/>
              <a:gd name="connsiteY3" fmla="*/ 190499 h 190499"/>
              <a:gd name="connsiteX4" fmla="*/ 76200 w 7512050"/>
              <a:gd name="connsiteY4" fmla="*/ 0 h 190499"/>
              <a:gd name="connsiteX0" fmla="*/ 38100 w 7512050"/>
              <a:gd name="connsiteY0" fmla="*/ 0 h 179916"/>
              <a:gd name="connsiteX1" fmla="*/ 7512050 w 7512050"/>
              <a:gd name="connsiteY1" fmla="*/ 2117 h 179916"/>
              <a:gd name="connsiteX2" fmla="*/ 7512050 w 7512050"/>
              <a:gd name="connsiteY2" fmla="*/ 179916 h 179916"/>
              <a:gd name="connsiteX3" fmla="*/ 0 w 7512050"/>
              <a:gd name="connsiteY3" fmla="*/ 179916 h 179916"/>
              <a:gd name="connsiteX4" fmla="*/ 38100 w 7512050"/>
              <a:gd name="connsiteY4" fmla="*/ 0 h 179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2050" h="179916">
                <a:moveTo>
                  <a:pt x="38100" y="0"/>
                </a:moveTo>
                <a:lnTo>
                  <a:pt x="7512050" y="2117"/>
                </a:lnTo>
                <a:lnTo>
                  <a:pt x="7512050" y="179916"/>
                </a:lnTo>
                <a:lnTo>
                  <a:pt x="0" y="179916"/>
                </a:lnTo>
                <a:lnTo>
                  <a:pt x="381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446F1F2A-4D5D-496C-B73A-80CDB5A1706D}"/>
              </a:ext>
            </a:extLst>
          </p:cNvPr>
          <p:cNvSpPr/>
          <p:nvPr/>
        </p:nvSpPr>
        <p:spPr>
          <a:xfrm rot="1120336">
            <a:off x="9020329" y="-10714607"/>
            <a:ext cx="1916189" cy="8397041"/>
          </a:xfrm>
          <a:prstGeom prst="rect">
            <a:avLst/>
          </a:prstGeom>
          <a:solidFill>
            <a:srgbClr val="263387">
              <a:alpha val="82000"/>
            </a:srgbClr>
          </a:solidFill>
          <a:ln>
            <a:noFill/>
          </a:ln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B9C4433D-A5DC-4668-A029-039ADB2ACACD}"/>
              </a:ext>
            </a:extLst>
          </p:cNvPr>
          <p:cNvSpPr txBox="1"/>
          <p:nvPr/>
        </p:nvSpPr>
        <p:spPr>
          <a:xfrm rot="1025207">
            <a:off x="7834936" y="-3167128"/>
            <a:ext cx="1998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i="1" dirty="0">
                <a:solidFill>
                  <a:schemeClr val="bg1"/>
                </a:solidFill>
              </a:rPr>
              <a:t>CLIQUE NA LOGO PARA ACESSAR NOSSO SITE</a:t>
            </a:r>
          </a:p>
        </p:txBody>
      </p:sp>
      <p:sp>
        <p:nvSpPr>
          <p:cNvPr id="68" name="Rectangle 6">
            <a:extLst>
              <a:ext uri="{FF2B5EF4-FFF2-40B4-BE49-F238E27FC236}">
                <a16:creationId xmlns:a16="http://schemas.microsoft.com/office/drawing/2014/main" id="{47CF0F97-5BF3-4A22-AF85-9B5C2B90B3B1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5844474" y="4847666"/>
            <a:ext cx="448187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i="1" u="sng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ira Sans"/>
              </a:rPr>
              <a:t>(13) 3877-3005</a:t>
            </a:r>
            <a:r>
              <a:rPr kumimoji="0" lang="pt-BR" altLang="pt-BR" sz="2000" i="1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ira Sans"/>
              </a:rPr>
              <a:t>   </a:t>
            </a:r>
            <a:r>
              <a:rPr kumimoji="0" lang="pt-BR" altLang="pt-BR" sz="200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Fira Sans"/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(13) 3887-3004</a:t>
            </a:r>
            <a:endParaRPr kumimoji="0" lang="pt-BR" altLang="pt-BR" sz="200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Fira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ira Sans"/>
              </a:rPr>
              <a:t> 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pt-BR" altLang="pt-BR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D22C18E8-078F-429F-94EA-177557569929}"/>
              </a:ext>
            </a:extLst>
          </p:cNvPr>
          <p:cNvSpPr txBox="1"/>
          <p:nvPr/>
        </p:nvSpPr>
        <p:spPr>
          <a:xfrm>
            <a:off x="14839476" y="4507109"/>
            <a:ext cx="50702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ACESSE NOSSO WHATSAPP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8E421457-C628-4B69-9443-2AE5A25EA8D5}"/>
              </a:ext>
            </a:extLst>
          </p:cNvPr>
          <p:cNvSpPr txBox="1"/>
          <p:nvPr/>
        </p:nvSpPr>
        <p:spPr>
          <a:xfrm>
            <a:off x="-7035194" y="4633882"/>
            <a:ext cx="4674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2"/>
                </a:solidFill>
                <a:latin typeface="Fira Sans"/>
              </a:rPr>
              <a:t>WAVE </a:t>
            </a:r>
            <a:r>
              <a:rPr lang="pt-BR" sz="2400" b="1" i="1" dirty="0" err="1">
                <a:solidFill>
                  <a:schemeClr val="bg2"/>
                </a:solidFill>
                <a:latin typeface="Fira Sans"/>
              </a:rPr>
              <a:t>Officie</a:t>
            </a:r>
            <a:r>
              <a:rPr lang="pt-BR" sz="2400" b="1" i="1" dirty="0">
                <a:solidFill>
                  <a:schemeClr val="bg2"/>
                </a:solidFill>
                <a:latin typeface="Fira Sans"/>
              </a:rPr>
              <a:t> – Rua visconde de </a:t>
            </a:r>
            <a:r>
              <a:rPr lang="pt-BR" sz="2400" b="1" i="1" dirty="0" err="1">
                <a:solidFill>
                  <a:schemeClr val="bg2"/>
                </a:solidFill>
                <a:latin typeface="Fira Sans"/>
              </a:rPr>
              <a:t>Embaré</a:t>
            </a:r>
            <a:r>
              <a:rPr lang="pt-BR" sz="2400" b="1" i="1" dirty="0">
                <a:solidFill>
                  <a:schemeClr val="bg2"/>
                </a:solidFill>
                <a:latin typeface="Fira Sans"/>
              </a:rPr>
              <a:t> – Nº 230, Sala 1611 </a:t>
            </a:r>
            <a:endParaRPr lang="pt-BR" sz="2400" b="1" i="1" dirty="0">
              <a:latin typeface="Fira Sans"/>
            </a:endParaRP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C25C6F6E-1B77-4894-A900-A3ECD508ACEF}"/>
              </a:ext>
            </a:extLst>
          </p:cNvPr>
          <p:cNvSpPr txBox="1"/>
          <p:nvPr/>
        </p:nvSpPr>
        <p:spPr>
          <a:xfrm>
            <a:off x="16475502" y="6014353"/>
            <a:ext cx="3714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www.primessz.com.br</a:t>
            </a:r>
            <a:endParaRPr lang="pt-BR" dirty="0">
              <a:solidFill>
                <a:schemeClr val="bg1"/>
              </a:solidFill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47694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alas Comerciais em Santos: Wave | Cyrela">
            <a:extLst>
              <a:ext uri="{FF2B5EF4-FFF2-40B4-BE49-F238E27FC236}">
                <a16:creationId xmlns:a16="http://schemas.microsoft.com/office/drawing/2014/main" id="{BF6A33C2-4A43-4E7C-A766-8BCE37883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0200"/>
            <a:ext cx="12481001" cy="831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Paralelogramo 18">
            <a:extLst>
              <a:ext uri="{FF2B5EF4-FFF2-40B4-BE49-F238E27FC236}">
                <a16:creationId xmlns:a16="http://schemas.microsoft.com/office/drawing/2014/main" id="{91354326-ECD9-4EFD-8A4C-F39AC8991144}"/>
              </a:ext>
            </a:extLst>
          </p:cNvPr>
          <p:cNvSpPr/>
          <p:nvPr/>
        </p:nvSpPr>
        <p:spPr>
          <a:xfrm>
            <a:off x="4931041" y="-647576"/>
            <a:ext cx="9703047" cy="7524750"/>
          </a:xfrm>
          <a:prstGeom prst="parallelogram">
            <a:avLst/>
          </a:prstGeom>
          <a:solidFill>
            <a:srgbClr val="A2A1A1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94B81073-2408-4846-A129-5D9AA7A82212}"/>
              </a:ext>
            </a:extLst>
          </p:cNvPr>
          <p:cNvSpPr/>
          <p:nvPr/>
        </p:nvSpPr>
        <p:spPr>
          <a:xfrm rot="1160661">
            <a:off x="7445480" y="-1872330"/>
            <a:ext cx="4778628" cy="12268200"/>
          </a:xfrm>
          <a:prstGeom prst="rect">
            <a:avLst/>
          </a:prstGeom>
          <a:solidFill>
            <a:srgbClr val="263387">
              <a:alpha val="82000"/>
            </a:srgbClr>
          </a:solidFill>
          <a:ln>
            <a:noFill/>
          </a:ln>
          <a:effectLst>
            <a:innerShdw blurRad="723900" dist="2019300">
              <a:prstClr val="black">
                <a:alpha val="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Paralelogramo 16">
            <a:extLst>
              <a:ext uri="{FF2B5EF4-FFF2-40B4-BE49-F238E27FC236}">
                <a16:creationId xmlns:a16="http://schemas.microsoft.com/office/drawing/2014/main" id="{912359DE-3C0A-406F-A5B8-0801FD8FACA8}"/>
              </a:ext>
            </a:extLst>
          </p:cNvPr>
          <p:cNvSpPr/>
          <p:nvPr/>
        </p:nvSpPr>
        <p:spPr>
          <a:xfrm>
            <a:off x="-2189080" y="-665356"/>
            <a:ext cx="9010650" cy="7524750"/>
          </a:xfrm>
          <a:prstGeom prst="parallelogram">
            <a:avLst/>
          </a:prstGeom>
          <a:solidFill>
            <a:srgbClr val="A2A1A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BF2D32-AFA9-4206-98B7-9F0D21AF0F02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7710124" y="4847666"/>
            <a:ext cx="448187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i="1" u="sng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ira Sans"/>
              </a:rPr>
              <a:t>(13) 3877-3005</a:t>
            </a:r>
            <a:r>
              <a:rPr kumimoji="0" lang="pt-BR" altLang="pt-BR" sz="2000" i="1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ira Sans"/>
              </a:rPr>
              <a:t>   </a:t>
            </a:r>
            <a:r>
              <a:rPr kumimoji="0" lang="pt-BR" altLang="pt-BR" sz="200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Fira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(13) 3887-3004</a:t>
            </a:r>
            <a:endParaRPr kumimoji="0" lang="pt-BR" altLang="pt-BR" sz="2000" i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Fira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Fira Sans"/>
              </a:rPr>
              <a:t> </a:t>
            </a:r>
            <a:r>
              <a:rPr kumimoji="0" lang="pt-BR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pt-BR" altLang="pt-BR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Seta: Pentágono 12">
            <a:extLst>
              <a:ext uri="{FF2B5EF4-FFF2-40B4-BE49-F238E27FC236}">
                <a16:creationId xmlns:a16="http://schemas.microsoft.com/office/drawing/2014/main" id="{94EA4DF6-7E07-420E-99B1-2FFB1CC6A197}"/>
              </a:ext>
            </a:extLst>
          </p:cNvPr>
          <p:cNvSpPr/>
          <p:nvPr/>
        </p:nvSpPr>
        <p:spPr>
          <a:xfrm>
            <a:off x="-44849" y="4392230"/>
            <a:ext cx="5674364" cy="1989549"/>
          </a:xfrm>
          <a:prstGeom prst="homePlate">
            <a:avLst/>
          </a:prstGeom>
          <a:solidFill>
            <a:srgbClr val="26378E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E8AC083-EFF5-49C6-920D-4C8290DB2D29}"/>
              </a:ext>
            </a:extLst>
          </p:cNvPr>
          <p:cNvSpPr txBox="1"/>
          <p:nvPr/>
        </p:nvSpPr>
        <p:spPr>
          <a:xfrm>
            <a:off x="468697" y="4633882"/>
            <a:ext cx="4674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2"/>
                </a:solidFill>
                <a:latin typeface="Fira Sans"/>
              </a:rPr>
              <a:t>WAVE </a:t>
            </a:r>
            <a:r>
              <a:rPr lang="pt-BR" sz="2400" b="1" i="1" dirty="0" err="1">
                <a:solidFill>
                  <a:schemeClr val="bg2"/>
                </a:solidFill>
                <a:latin typeface="Fira Sans"/>
              </a:rPr>
              <a:t>Officie</a:t>
            </a:r>
            <a:r>
              <a:rPr lang="pt-BR" sz="2400" b="1" i="1" dirty="0">
                <a:solidFill>
                  <a:schemeClr val="bg2"/>
                </a:solidFill>
                <a:latin typeface="Fira Sans"/>
              </a:rPr>
              <a:t> – Rua visconde de </a:t>
            </a:r>
            <a:r>
              <a:rPr lang="pt-BR" sz="2400" b="1" i="1" dirty="0" err="1">
                <a:solidFill>
                  <a:schemeClr val="bg2"/>
                </a:solidFill>
                <a:latin typeface="Fira Sans"/>
              </a:rPr>
              <a:t>Embaré</a:t>
            </a:r>
            <a:r>
              <a:rPr lang="pt-BR" sz="2400" b="1" i="1" dirty="0">
                <a:solidFill>
                  <a:schemeClr val="bg2"/>
                </a:solidFill>
                <a:latin typeface="Fira Sans"/>
              </a:rPr>
              <a:t> – Nº 230, Sala 1611 </a:t>
            </a:r>
            <a:endParaRPr lang="pt-BR" sz="2400" b="1" i="1" dirty="0">
              <a:latin typeface="Fira Sans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88709F2-65F6-4BAA-BAE3-8EE04131238E}"/>
              </a:ext>
            </a:extLst>
          </p:cNvPr>
          <p:cNvSpPr/>
          <p:nvPr/>
        </p:nvSpPr>
        <p:spPr>
          <a:xfrm>
            <a:off x="8553984" y="2956404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2000" b="1" dirty="0">
                <a:solidFill>
                  <a:schemeClr val="bg2"/>
                </a:solidFill>
              </a:rPr>
              <a:t>comercial@primessz.com.br </a:t>
            </a:r>
            <a:br>
              <a:rPr lang="pt-BR" sz="2000" b="1" dirty="0">
                <a:solidFill>
                  <a:schemeClr val="bg2"/>
                </a:solidFill>
              </a:rPr>
            </a:br>
            <a:r>
              <a:rPr lang="pt-BR" sz="2000" b="1" dirty="0">
                <a:solidFill>
                  <a:schemeClr val="bg2"/>
                </a:solidFill>
              </a:rPr>
              <a:t>operacional@primessz.com.br</a:t>
            </a:r>
            <a:endParaRPr lang="pt-BR" sz="2000" b="1" dirty="0"/>
          </a:p>
        </p:txBody>
      </p:sp>
      <p:pic>
        <p:nvPicPr>
          <p:cNvPr id="18" name="Gráfico 17" descr="Email">
            <a:extLst>
              <a:ext uri="{FF2B5EF4-FFF2-40B4-BE49-F238E27FC236}">
                <a16:creationId xmlns:a16="http://schemas.microsoft.com/office/drawing/2014/main" id="{8AE025CE-F3F6-44FC-9548-24DD90A1A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86934" y="3005781"/>
            <a:ext cx="609132" cy="609132"/>
          </a:xfrm>
          <a:prstGeom prst="rect">
            <a:avLst/>
          </a:prstGeom>
        </p:spPr>
      </p:pic>
      <p:pic>
        <p:nvPicPr>
          <p:cNvPr id="20" name="Gráfico 19" descr="Telefone">
            <a:extLst>
              <a:ext uri="{FF2B5EF4-FFF2-40B4-BE49-F238E27FC236}">
                <a16:creationId xmlns:a16="http://schemas.microsoft.com/office/drawing/2014/main" id="{5C5D7C29-5E00-4838-B779-EE8D5BFDA1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2148" y="4793759"/>
            <a:ext cx="527720" cy="527720"/>
          </a:xfrm>
          <a:prstGeom prst="rect">
            <a:avLst/>
          </a:prstGeom>
        </p:spPr>
      </p:pic>
      <p:pic>
        <p:nvPicPr>
          <p:cNvPr id="22" name="Gráfico 21" descr="Mapa com alfinete">
            <a:extLst>
              <a:ext uri="{FF2B5EF4-FFF2-40B4-BE49-F238E27FC236}">
                <a16:creationId xmlns:a16="http://schemas.microsoft.com/office/drawing/2014/main" id="{F6B0012D-8EC6-45FD-A273-97B8BAE9AD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77933" y="5421337"/>
            <a:ext cx="914400" cy="914400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0123E946-9BDB-40F2-8F83-1B97F96ED16B}"/>
              </a:ext>
            </a:extLst>
          </p:cNvPr>
          <p:cNvSpPr/>
          <p:nvPr/>
        </p:nvSpPr>
        <p:spPr>
          <a:xfrm>
            <a:off x="7294848" y="4175526"/>
            <a:ext cx="7512050" cy="107949"/>
          </a:xfrm>
          <a:custGeom>
            <a:avLst/>
            <a:gdLst>
              <a:gd name="connsiteX0" fmla="*/ 0 w 7512050"/>
              <a:gd name="connsiteY0" fmla="*/ 0 h 177799"/>
              <a:gd name="connsiteX1" fmla="*/ 7512050 w 7512050"/>
              <a:gd name="connsiteY1" fmla="*/ 0 h 177799"/>
              <a:gd name="connsiteX2" fmla="*/ 7512050 w 7512050"/>
              <a:gd name="connsiteY2" fmla="*/ 177799 h 177799"/>
              <a:gd name="connsiteX3" fmla="*/ 0 w 7512050"/>
              <a:gd name="connsiteY3" fmla="*/ 177799 h 177799"/>
              <a:gd name="connsiteX4" fmla="*/ 0 w 7512050"/>
              <a:gd name="connsiteY4" fmla="*/ 0 h 177799"/>
              <a:gd name="connsiteX0" fmla="*/ 76200 w 7512050"/>
              <a:gd name="connsiteY0" fmla="*/ 0 h 190499"/>
              <a:gd name="connsiteX1" fmla="*/ 7512050 w 7512050"/>
              <a:gd name="connsiteY1" fmla="*/ 12700 h 190499"/>
              <a:gd name="connsiteX2" fmla="*/ 7512050 w 7512050"/>
              <a:gd name="connsiteY2" fmla="*/ 190499 h 190499"/>
              <a:gd name="connsiteX3" fmla="*/ 0 w 7512050"/>
              <a:gd name="connsiteY3" fmla="*/ 190499 h 190499"/>
              <a:gd name="connsiteX4" fmla="*/ 76200 w 7512050"/>
              <a:gd name="connsiteY4" fmla="*/ 0 h 190499"/>
              <a:gd name="connsiteX0" fmla="*/ 38100 w 7512050"/>
              <a:gd name="connsiteY0" fmla="*/ 0 h 179916"/>
              <a:gd name="connsiteX1" fmla="*/ 7512050 w 7512050"/>
              <a:gd name="connsiteY1" fmla="*/ 2117 h 179916"/>
              <a:gd name="connsiteX2" fmla="*/ 7512050 w 7512050"/>
              <a:gd name="connsiteY2" fmla="*/ 179916 h 179916"/>
              <a:gd name="connsiteX3" fmla="*/ 0 w 7512050"/>
              <a:gd name="connsiteY3" fmla="*/ 179916 h 179916"/>
              <a:gd name="connsiteX4" fmla="*/ 38100 w 7512050"/>
              <a:gd name="connsiteY4" fmla="*/ 0 h 179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12050" h="179916">
                <a:moveTo>
                  <a:pt x="38100" y="0"/>
                </a:moveTo>
                <a:lnTo>
                  <a:pt x="7512050" y="2117"/>
                </a:lnTo>
                <a:lnTo>
                  <a:pt x="7512050" y="179916"/>
                </a:lnTo>
                <a:lnTo>
                  <a:pt x="0" y="179916"/>
                </a:lnTo>
                <a:lnTo>
                  <a:pt x="381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2320C31A-100C-47F6-AD6A-D1D726352D4B}"/>
              </a:ext>
            </a:extLst>
          </p:cNvPr>
          <p:cNvCxnSpPr>
            <a:cxnSpLocks/>
          </p:cNvCxnSpPr>
          <p:nvPr/>
        </p:nvCxnSpPr>
        <p:spPr>
          <a:xfrm flipV="1">
            <a:off x="9475787" y="4984750"/>
            <a:ext cx="0" cy="15875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D6AF2B56-0165-4BDD-8368-BD77EB2DF5F3}"/>
              </a:ext>
            </a:extLst>
          </p:cNvPr>
          <p:cNvGrpSpPr/>
          <p:nvPr/>
        </p:nvGrpSpPr>
        <p:grpSpPr>
          <a:xfrm>
            <a:off x="11259084" y="4803652"/>
            <a:ext cx="342900" cy="352398"/>
            <a:chOff x="11240034" y="4856850"/>
            <a:chExt cx="342900" cy="352398"/>
          </a:xfrm>
        </p:grpSpPr>
        <p:sp>
          <p:nvSpPr>
            <p:cNvPr id="33" name="Lágrima 32">
              <a:extLst>
                <a:ext uri="{FF2B5EF4-FFF2-40B4-BE49-F238E27FC236}">
                  <a16:creationId xmlns:a16="http://schemas.microsoft.com/office/drawing/2014/main" id="{7F7DC10F-B647-4F69-B80A-B40F672292B2}"/>
                </a:ext>
              </a:extLst>
            </p:cNvPr>
            <p:cNvSpPr/>
            <p:nvPr/>
          </p:nvSpPr>
          <p:spPr>
            <a:xfrm rot="5400000" flipV="1">
              <a:off x="11235285" y="4861599"/>
              <a:ext cx="352398" cy="342900"/>
            </a:xfrm>
            <a:prstGeom prst="teardrop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5" name="Gráfico 34" descr="Destinatário">
              <a:extLst>
                <a:ext uri="{FF2B5EF4-FFF2-40B4-BE49-F238E27FC236}">
                  <a16:creationId xmlns:a16="http://schemas.microsoft.com/office/drawing/2014/main" id="{4173CD75-1D77-4880-BEAD-11B373684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309037" y="4936593"/>
              <a:ext cx="204893" cy="204893"/>
            </a:xfrm>
            <a:prstGeom prst="rect">
              <a:avLst/>
            </a:prstGeom>
          </p:spPr>
        </p:pic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78C8A84D-E327-4466-9B3B-1A34591705C4}"/>
              </a:ext>
            </a:extLst>
          </p:cNvPr>
          <p:cNvSpPr txBox="1"/>
          <p:nvPr/>
        </p:nvSpPr>
        <p:spPr>
          <a:xfrm>
            <a:off x="10755807" y="227016"/>
            <a:ext cx="1692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1" dirty="0">
                <a:solidFill>
                  <a:schemeClr val="bg1"/>
                </a:solidFill>
              </a:rPr>
              <a:t>SANTOS / SP</a:t>
            </a: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C2D862F3-A3AB-4F94-8F98-4B0D3EBAD86D}"/>
              </a:ext>
            </a:extLst>
          </p:cNvPr>
          <p:cNvGrpSpPr/>
          <p:nvPr/>
        </p:nvGrpSpPr>
        <p:grpSpPr>
          <a:xfrm>
            <a:off x="1402017" y="8934972"/>
            <a:ext cx="2808101" cy="1452153"/>
            <a:chOff x="6968708" y="268130"/>
            <a:chExt cx="2808101" cy="1452153"/>
          </a:xfrm>
        </p:grpSpPr>
        <p:sp>
          <p:nvSpPr>
            <p:cNvPr id="14" name="Arco 13">
              <a:extLst>
                <a:ext uri="{FF2B5EF4-FFF2-40B4-BE49-F238E27FC236}">
                  <a16:creationId xmlns:a16="http://schemas.microsoft.com/office/drawing/2014/main" id="{67A7EA8F-3CD8-4D74-A57B-BA6ACD5B5230}"/>
                </a:ext>
              </a:extLst>
            </p:cNvPr>
            <p:cNvSpPr/>
            <p:nvPr/>
          </p:nvSpPr>
          <p:spPr>
            <a:xfrm rot="20208434">
              <a:off x="6968708" y="268130"/>
              <a:ext cx="2804558" cy="1452153"/>
            </a:xfrm>
            <a:prstGeom prst="arc">
              <a:avLst/>
            </a:prstGeom>
            <a:ln w="1047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Seta: para Baixo 14">
              <a:extLst>
                <a:ext uri="{FF2B5EF4-FFF2-40B4-BE49-F238E27FC236}">
                  <a16:creationId xmlns:a16="http://schemas.microsoft.com/office/drawing/2014/main" id="{1EDB7D69-85FA-448B-97E7-75A22846C14D}"/>
                </a:ext>
              </a:extLst>
            </p:cNvPr>
            <p:cNvSpPr/>
            <p:nvPr/>
          </p:nvSpPr>
          <p:spPr>
            <a:xfrm rot="20244081">
              <a:off x="9596102" y="435790"/>
              <a:ext cx="180707" cy="139221"/>
            </a:xfrm>
            <a:prstGeom prst="downArrow">
              <a:avLst>
                <a:gd name="adj1" fmla="val 50000"/>
                <a:gd name="adj2" fmla="val 57216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30" name="Imagem 29">
            <a:hlinkClick r:id="rId12"/>
            <a:extLst>
              <a:ext uri="{FF2B5EF4-FFF2-40B4-BE49-F238E27FC236}">
                <a16:creationId xmlns:a16="http://schemas.microsoft.com/office/drawing/2014/main" id="{D19CC969-630E-4707-9564-D0753831B61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378" y="604387"/>
            <a:ext cx="3173233" cy="2153056"/>
          </a:xfrm>
          <a:prstGeom prst="rect">
            <a:avLst/>
          </a:prstGeom>
          <a:effectLst>
            <a:outerShdw blurRad="63500" dist="50800" sx="1000" sy="1000" algn="ctr" rotWithShape="0">
              <a:srgbClr val="000000"/>
            </a:outerShdw>
          </a:effec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B5FC985-5076-4B4A-A47E-848CC0229006}"/>
              </a:ext>
            </a:extLst>
          </p:cNvPr>
          <p:cNvSpPr txBox="1"/>
          <p:nvPr/>
        </p:nvSpPr>
        <p:spPr>
          <a:xfrm>
            <a:off x="6682338" y="5795032"/>
            <a:ext cx="50702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i="1" dirty="0">
                <a:solidFill>
                  <a:schemeClr val="bg1"/>
                </a:solidFill>
              </a:rPr>
              <a:t>ACESSE NOSSO SITE</a:t>
            </a:r>
          </a:p>
        </p:txBody>
      </p:sp>
      <p:pic>
        <p:nvPicPr>
          <p:cNvPr id="8" name="Gráfico 7" descr="Dedo indicador apontando para a direita">
            <a:extLst>
              <a:ext uri="{FF2B5EF4-FFF2-40B4-BE49-F238E27FC236}">
                <a16:creationId xmlns:a16="http://schemas.microsoft.com/office/drawing/2014/main" id="{DC9BCC09-0A22-4703-AECC-DA5EE08346E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886939" y="6236233"/>
            <a:ext cx="341907" cy="34190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DEB7872-1356-4ABF-941B-4BA3DC20B21C}"/>
              </a:ext>
            </a:extLst>
          </p:cNvPr>
          <p:cNvSpPr txBox="1"/>
          <p:nvPr/>
        </p:nvSpPr>
        <p:spPr>
          <a:xfrm>
            <a:off x="8260412" y="6159496"/>
            <a:ext cx="3714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www.primessz.com.br</a:t>
            </a:r>
            <a:endParaRPr lang="pt-BR" dirty="0">
              <a:solidFill>
                <a:schemeClr val="bg1"/>
              </a:solidFill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0719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600000">
        <p159:morph option="byObject"/>
      </p:transition>
    </mc:Choice>
    <mc:Fallback xmlns="">
      <p:transition spd="slow" advTm="3600000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5036</TotalTime>
  <Words>3149</Words>
  <Application>Microsoft Office PowerPoint</Application>
  <PresentationFormat>Widescreen</PresentationFormat>
  <Paragraphs>619</Paragraphs>
  <Slides>39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Fira Sans</vt:lpstr>
      <vt:lpstr>inherit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Pitter</dc:creator>
  <cp:lastModifiedBy>Pitter</cp:lastModifiedBy>
  <cp:revision>153</cp:revision>
  <dcterms:created xsi:type="dcterms:W3CDTF">2023-03-28T21:05:20Z</dcterms:created>
  <dcterms:modified xsi:type="dcterms:W3CDTF">2023-05-24T14:53:08Z</dcterms:modified>
</cp:coreProperties>
</file>